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2717366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115852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3963549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3463294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8" name="Контейнер за долния колонтитул 7"/>
          <p:cNvSpPr>
            <a:spLocks noGrp="1"/>
          </p:cNvSpPr>
          <p:nvPr>
            <p:ph type="ftr" sz="quarter" idx="11"/>
          </p:nvPr>
        </p:nvSpPr>
        <p:spPr/>
        <p:txBody>
          <a:bodyPr/>
          <a:lstStyle/>
          <a:p>
            <a:endParaRPr lang="bg-BG" dirty="0"/>
          </a:p>
        </p:txBody>
      </p:sp>
      <p:sp>
        <p:nvSpPr>
          <p:cNvPr id="9" name="Контейнер за номер на слайда 8"/>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1228573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4" name="Контейнер за долния колонтитул 3"/>
          <p:cNvSpPr>
            <a:spLocks noGrp="1"/>
          </p:cNvSpPr>
          <p:nvPr>
            <p:ph type="ftr" sz="quarter" idx="11"/>
          </p:nvPr>
        </p:nvSpPr>
        <p:spPr/>
        <p:txBody>
          <a:bodyPr/>
          <a:lstStyle/>
          <a:p>
            <a:endParaRPr lang="bg-BG" dirty="0"/>
          </a:p>
        </p:txBody>
      </p:sp>
      <p:sp>
        <p:nvSpPr>
          <p:cNvPr id="5" name="Контейнер за номер на слайда 4"/>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934846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3" name="Контейнер за долния колонтитул 2"/>
          <p:cNvSpPr>
            <a:spLocks noGrp="1"/>
          </p:cNvSpPr>
          <p:nvPr>
            <p:ph type="ftr" sz="quarter" idx="11"/>
          </p:nvPr>
        </p:nvSpPr>
        <p:spPr/>
        <p:txBody>
          <a:bodyPr/>
          <a:lstStyle/>
          <a:p>
            <a:endParaRPr lang="bg-BG" dirty="0"/>
          </a:p>
        </p:txBody>
      </p:sp>
      <p:sp>
        <p:nvSpPr>
          <p:cNvPr id="4" name="Контейнер за номер на слайда 3"/>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539666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70256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dirty="0"/>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4209236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262447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EDAF34C8-186A-4CD4-8BCE-C29A87C21DDE}" type="slidenum">
              <a:rPr lang="bg-BG" smtClean="0"/>
              <a:t>‹#›</a:t>
            </a:fld>
            <a:endParaRPr lang="bg-BG" dirty="0"/>
          </a:p>
        </p:txBody>
      </p:sp>
    </p:spTree>
    <p:extLst>
      <p:ext uri="{BB962C8B-B14F-4D97-AF65-F5344CB8AC3E}">
        <p14:creationId xmlns:p14="http://schemas.microsoft.com/office/powerpoint/2010/main" val="156552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C8ED4-DB97-4533-B831-79F718921A3B}" type="datetimeFigureOut">
              <a:rPr lang="bg-BG" smtClean="0"/>
              <a:t>2.4.2020 г.</a:t>
            </a:fld>
            <a:endParaRPr lang="bg-BG" dirty="0"/>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dirty="0"/>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F34C8-186A-4CD4-8BCE-C29A87C21DDE}" type="slidenum">
              <a:rPr lang="bg-BG" smtClean="0"/>
              <a:t>‹#›</a:t>
            </a:fld>
            <a:endParaRPr lang="bg-BG" dirty="0"/>
          </a:p>
        </p:txBody>
      </p:sp>
    </p:spTree>
    <p:extLst>
      <p:ext uri="{BB962C8B-B14F-4D97-AF65-F5344CB8AC3E}">
        <p14:creationId xmlns:p14="http://schemas.microsoft.com/office/powerpoint/2010/main" val="920933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chool301\Desktop\U6w6exKdvzjRC6ypN68s6nvn8OBlNgDOf5ub9xcqvZPAkXXVW153t9KMeD8yeAVlTx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 y="0"/>
            <a:ext cx="91795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168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chool301\Desktop\Viber-1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0"/>
            <a:ext cx="553343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лавие 2"/>
          <p:cNvSpPr>
            <a:spLocks noGrp="1"/>
          </p:cNvSpPr>
          <p:nvPr>
            <p:ph type="title"/>
          </p:nvPr>
        </p:nvSpPr>
        <p:spPr>
          <a:xfrm>
            <a:off x="179512" y="260648"/>
            <a:ext cx="3250704" cy="2736304"/>
          </a:xfrm>
        </p:spPr>
        <p:txBody>
          <a:bodyPr>
            <a:normAutofit fontScale="90000"/>
          </a:bodyPr>
          <a:lstStyle/>
          <a:p>
            <a:r>
              <a:rPr lang="ru-RU" sz="2800" b="1" dirty="0" smtClean="0">
                <a:solidFill>
                  <a:srgbClr val="7030A0"/>
                </a:solidFill>
              </a:rPr>
              <a:t>Направете маркетинг кампаниите си по-успешни, като достигнете до точния таргет с персонализирано лично съобщение</a:t>
            </a:r>
            <a:endParaRPr lang="bg-BG" sz="2800" b="1" dirty="0">
              <a:solidFill>
                <a:srgbClr val="7030A0"/>
              </a:solidFill>
            </a:endParaRPr>
          </a:p>
        </p:txBody>
      </p:sp>
      <p:pic>
        <p:nvPicPr>
          <p:cNvPr id="2051" name="Picture 3" descr="C:\Users\school301\Desktop\My-Notes-Blo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789040"/>
            <a:ext cx="3635895"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09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school301\Desktop\images.j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лавие 5"/>
          <p:cNvSpPr>
            <a:spLocks noGrp="1"/>
          </p:cNvSpPr>
          <p:nvPr>
            <p:ph type="title"/>
          </p:nvPr>
        </p:nvSpPr>
        <p:spPr>
          <a:xfrm>
            <a:off x="179512" y="274638"/>
            <a:ext cx="8784976" cy="6394722"/>
          </a:xfrm>
        </p:spPr>
        <p:txBody>
          <a:bodyPr>
            <a:noAutofit/>
          </a:bodyPr>
          <a:lstStyle/>
          <a:p>
            <a:r>
              <a:rPr lang="ru-RU" sz="2800" dirty="0" smtClean="0">
                <a:solidFill>
                  <a:schemeClr val="bg1"/>
                </a:solidFill>
              </a:rPr>
              <a:t>Все повече бизнеси вече изпращат до клиентите си съобщения в международната платформа Viber. Причината е, че функционалността отговаря на необходимостта от по-бърза, по-лесна и ефективна комуникация между бранда и потребителите. Според проучването, 70-80% от хората имат Вайбър и го използват ежедневно. Така компаниите имат нов канал за директно достигане до активни и ангажирани клиенти.</a:t>
            </a:r>
            <a:br>
              <a:rPr lang="ru-RU" sz="2800" dirty="0" smtClean="0">
                <a:solidFill>
                  <a:schemeClr val="bg1"/>
                </a:solidFill>
              </a:rPr>
            </a:br>
            <a:r>
              <a:rPr lang="ru-RU" sz="2800" dirty="0" smtClean="0">
                <a:solidFill>
                  <a:schemeClr val="bg1"/>
                </a:solidFill>
              </a:rPr>
              <a:t/>
            </a:r>
            <a:br>
              <a:rPr lang="ru-RU" sz="2800" dirty="0" smtClean="0">
                <a:solidFill>
                  <a:schemeClr val="bg1"/>
                </a:solidFill>
              </a:rPr>
            </a:br>
            <a:r>
              <a:rPr lang="ru-RU" sz="2800" dirty="0" smtClean="0">
                <a:solidFill>
                  <a:schemeClr val="bg1"/>
                </a:solidFill>
              </a:rPr>
              <a:t>Като фирма, вие може да споделяте във Вайбър полезна информация и новости за предлаганите от вас продукти и услуги. Платформата позволява да направите всяко съобщение персонално и специално, което ще повиши успеха на всяка ваша маркетинг кампания. </a:t>
            </a:r>
            <a:endParaRPr lang="bg-BG" sz="2800" dirty="0">
              <a:solidFill>
                <a:schemeClr val="bg1"/>
              </a:solidFill>
            </a:endParaRPr>
          </a:p>
        </p:txBody>
      </p:sp>
    </p:spTree>
    <p:extLst>
      <p:ext uri="{BB962C8B-B14F-4D97-AF65-F5344CB8AC3E}">
        <p14:creationId xmlns:p14="http://schemas.microsoft.com/office/powerpoint/2010/main" val="120209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лавие 2"/>
          <p:cNvSpPr>
            <a:spLocks noGrp="1"/>
          </p:cNvSpPr>
          <p:nvPr>
            <p:ph type="title"/>
          </p:nvPr>
        </p:nvSpPr>
        <p:spPr/>
        <p:txBody>
          <a:bodyPr>
            <a:noAutofit/>
          </a:bodyPr>
          <a:lstStyle/>
          <a:p>
            <a:r>
              <a:rPr lang="bg-BG" sz="3200" b="1" dirty="0" smtClean="0">
                <a:solidFill>
                  <a:srgbClr val="7030A0"/>
                </a:solidFill>
              </a:rPr>
              <a:t>Изпращайте персонализирани </a:t>
            </a:r>
            <a:r>
              <a:rPr lang="en-US" sz="3200" b="1" dirty="0" smtClean="0">
                <a:solidFill>
                  <a:srgbClr val="7030A0"/>
                </a:solidFill>
              </a:rPr>
              <a:t>Viber </a:t>
            </a:r>
            <a:r>
              <a:rPr lang="bg-BG" sz="3200" b="1" dirty="0" smtClean="0">
                <a:solidFill>
                  <a:srgbClr val="7030A0"/>
                </a:solidFill>
              </a:rPr>
              <a:t>съобщения</a:t>
            </a:r>
            <a:endParaRPr lang="bg-BG" sz="3200" b="1" dirty="0">
              <a:solidFill>
                <a:srgbClr val="7030A0"/>
              </a:solidFill>
            </a:endParaRPr>
          </a:p>
        </p:txBody>
      </p:sp>
      <p:sp>
        <p:nvSpPr>
          <p:cNvPr id="10" name="Контейнер за съдържание 9"/>
          <p:cNvSpPr>
            <a:spLocks noGrp="1"/>
          </p:cNvSpPr>
          <p:nvPr>
            <p:ph idx="1"/>
          </p:nvPr>
        </p:nvSpPr>
        <p:spPr>
          <a:xfrm>
            <a:off x="0" y="1268760"/>
            <a:ext cx="8229600" cy="3312367"/>
          </a:xfrm>
        </p:spPr>
        <p:txBody>
          <a:bodyPr>
            <a:normAutofit/>
          </a:bodyPr>
          <a:lstStyle/>
          <a:p>
            <a:r>
              <a:rPr lang="bg-BG" b="1" dirty="0" smtClean="0">
                <a:solidFill>
                  <a:srgbClr val="7030A0"/>
                </a:solidFill>
              </a:rPr>
              <a:t>Сервизни съобщения</a:t>
            </a:r>
            <a:endParaRPr lang="en-GB" b="1" dirty="0" smtClean="0">
              <a:solidFill>
                <a:srgbClr val="7030A0"/>
              </a:solidFill>
            </a:endParaRPr>
          </a:p>
          <a:p>
            <a:r>
              <a:rPr lang="ru-RU" sz="2400" b="1" dirty="0" smtClean="0">
                <a:solidFill>
                  <a:srgbClr val="7030A0"/>
                </a:solidFill>
              </a:rPr>
              <a:t>Те служат да информират клиентите, които са направили поръчка за нейния статус. Изключително удобни са, защото известяват потребителите при всяка смяна на статуса, за да знаят кога да очакват своите продукти. От брандинг гледна точка, тези съобщения са възприети много добре от клиентите, повишават доверието им към вашата марка и са основа за дългосрочна лоялност. </a:t>
            </a:r>
            <a:endParaRPr lang="bg-BG" sz="2400" b="1" dirty="0">
              <a:solidFill>
                <a:srgbClr val="7030A0"/>
              </a:solidFill>
            </a:endParaRPr>
          </a:p>
        </p:txBody>
      </p:sp>
      <p:pic>
        <p:nvPicPr>
          <p:cNvPr id="4098" name="Picture 2" descr="C:\Users\school301\Desktop\viber-icon-iphon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797152"/>
            <a:ext cx="2339752" cy="206084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school301\Desktop\Rt4oVx4nVkUiNUiiuRGJwGmBhQ27SsGzWxhnXobg.j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9120"/>
            <a:ext cx="4139952" cy="23434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school301\Desktop\8d9042df04ace8cbe703741741f6991692381b6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3" y="4640876"/>
            <a:ext cx="2664295" cy="2211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432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chool301\Desktop\77436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лавие 3"/>
          <p:cNvSpPr>
            <a:spLocks noGrp="1"/>
          </p:cNvSpPr>
          <p:nvPr>
            <p:ph type="title"/>
          </p:nvPr>
        </p:nvSpPr>
        <p:spPr>
          <a:xfrm>
            <a:off x="0" y="0"/>
            <a:ext cx="9144000" cy="6858000"/>
          </a:xfrm>
        </p:spPr>
        <p:txBody>
          <a:bodyPr>
            <a:noAutofit/>
          </a:bodyPr>
          <a:lstStyle/>
          <a:p>
            <a:r>
              <a:rPr lang="ru-RU" sz="2800" b="1" dirty="0" smtClean="0">
                <a:solidFill>
                  <a:schemeClr val="bg1"/>
                </a:solidFill>
              </a:rPr>
              <a:t>Дейността ви се развива непрекъснато, създавате нови продукти и услуги, променяте ценовите условия или често предлагате изгодни оферти и продуктови пакети. Изпращайте тези съобщения, за да уведомите заинтересованите клиенти за актуалната ви кампания, от която могат да се възползват. Така ще ги стимулирате да купуват повече и по-често, за да осигурите доброто развитие на бизнеса си. С помощта на функционалността Сегменти в платформата на CloudCart, ще може да дефинирате до кои групи от клиенти да се изпращат съответните съобщения.</a:t>
            </a:r>
            <a:endParaRPr lang="bg-BG" sz="2800" b="1" dirty="0">
              <a:solidFill>
                <a:schemeClr val="bg1"/>
              </a:solidFill>
            </a:endParaRPr>
          </a:p>
        </p:txBody>
      </p:sp>
      <p:pic>
        <p:nvPicPr>
          <p:cNvPr id="5123" name="Picture 3" descr="C:\Users\school301\Desktop\WhatsApp-vs.-Viber-vs.-Telegra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5445224"/>
            <a:ext cx="2150651" cy="12303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school301\Desktop\viber-platfor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5445224"/>
            <a:ext cx="2443386" cy="130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33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chool301\Desktop\1_19f5a116eff115c818deb6ac8a3b18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22"/>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лавие 5"/>
          <p:cNvSpPr>
            <a:spLocks noGrp="1"/>
          </p:cNvSpPr>
          <p:nvPr>
            <p:ph type="title"/>
          </p:nvPr>
        </p:nvSpPr>
        <p:spPr>
          <a:xfrm>
            <a:off x="251520" y="260648"/>
            <a:ext cx="7416824" cy="648072"/>
          </a:xfrm>
        </p:spPr>
        <p:txBody>
          <a:bodyPr>
            <a:normAutofit/>
          </a:bodyPr>
          <a:lstStyle/>
          <a:p>
            <a:r>
              <a:rPr lang="ru-RU" sz="3200" dirty="0" smtClean="0">
                <a:solidFill>
                  <a:schemeClr val="bg1"/>
                </a:solidFill>
              </a:rPr>
              <a:t>Какви са ползите за вашия бизнес:</a:t>
            </a:r>
            <a:endParaRPr lang="bg-BG" sz="3200" dirty="0">
              <a:solidFill>
                <a:schemeClr val="bg1"/>
              </a:solidFill>
            </a:endParaRPr>
          </a:p>
        </p:txBody>
      </p:sp>
      <p:sp>
        <p:nvSpPr>
          <p:cNvPr id="7" name="Текстов контейнер 6"/>
          <p:cNvSpPr>
            <a:spLocks noGrp="1"/>
          </p:cNvSpPr>
          <p:nvPr>
            <p:ph type="body" idx="1"/>
          </p:nvPr>
        </p:nvSpPr>
        <p:spPr>
          <a:xfrm>
            <a:off x="11298" y="1052736"/>
            <a:ext cx="9143999" cy="5517232"/>
          </a:xfrm>
        </p:spPr>
        <p:txBody>
          <a:bodyPr>
            <a:normAutofit/>
          </a:bodyPr>
          <a:lstStyle/>
          <a:p>
            <a:r>
              <a:rPr lang="ru-RU" dirty="0" smtClean="0"/>
              <a:t> </a:t>
            </a:r>
            <a:r>
              <a:rPr lang="en-GB" dirty="0" smtClean="0"/>
              <a:t>- </a:t>
            </a:r>
            <a:r>
              <a:rPr lang="ru-RU" sz="2100" b="1" dirty="0" smtClean="0">
                <a:solidFill>
                  <a:schemeClr val="bg1"/>
                </a:solidFill>
              </a:rPr>
              <a:t>имате възможност да изпратите изображения и линкове в съобщенията си;</a:t>
            </a:r>
          </a:p>
          <a:p>
            <a:r>
              <a:rPr lang="ru-RU" sz="2100" b="1" dirty="0" smtClean="0">
                <a:solidFill>
                  <a:schemeClr val="bg1"/>
                </a:solidFill>
              </a:rPr>
              <a:t>    </a:t>
            </a:r>
            <a:r>
              <a:rPr lang="en-GB" sz="2100" b="1" dirty="0" smtClean="0">
                <a:solidFill>
                  <a:schemeClr val="bg1"/>
                </a:solidFill>
              </a:rPr>
              <a:t>- </a:t>
            </a:r>
            <a:r>
              <a:rPr lang="ru-RU" sz="2100" b="1" dirty="0" smtClean="0">
                <a:solidFill>
                  <a:schemeClr val="bg1"/>
                </a:solidFill>
              </a:rPr>
              <a:t>потребителите ще получат мигновено съобщение в най-използвания канал за комуникация в страната и незабавно ще достигнете до вашата таргет група;</a:t>
            </a:r>
          </a:p>
          <a:p>
            <a:r>
              <a:rPr lang="ru-RU" sz="2100" b="1" dirty="0" smtClean="0">
                <a:solidFill>
                  <a:schemeClr val="bg1"/>
                </a:solidFill>
              </a:rPr>
              <a:t>    </a:t>
            </a:r>
            <a:r>
              <a:rPr lang="en-GB" sz="2100" b="1" dirty="0" smtClean="0">
                <a:solidFill>
                  <a:schemeClr val="bg1"/>
                </a:solidFill>
              </a:rPr>
              <a:t>- </a:t>
            </a:r>
            <a:r>
              <a:rPr lang="ru-RU" sz="2100" b="1" dirty="0" smtClean="0">
                <a:solidFill>
                  <a:schemeClr val="bg1"/>
                </a:solidFill>
              </a:rPr>
              <a:t>лесно може да проследите какви са резултатите от кампанията: колко човека са получили и прочели съобщението, както и да получите обратна връзка;</a:t>
            </a:r>
          </a:p>
          <a:p>
            <a:r>
              <a:rPr lang="ru-RU" sz="2100" b="1" dirty="0" smtClean="0">
                <a:solidFill>
                  <a:schemeClr val="bg1"/>
                </a:solidFill>
              </a:rPr>
              <a:t>    </a:t>
            </a:r>
            <a:r>
              <a:rPr lang="en-GB" sz="2100" b="1" dirty="0" smtClean="0">
                <a:solidFill>
                  <a:schemeClr val="bg1"/>
                </a:solidFill>
              </a:rPr>
              <a:t>- </a:t>
            </a:r>
            <a:r>
              <a:rPr lang="ru-RU" sz="2100" b="1" dirty="0" smtClean="0">
                <a:solidFill>
                  <a:schemeClr val="bg1"/>
                </a:solidFill>
              </a:rPr>
              <a:t>при изпращане на целенасочени съобщения само до определени групи от потребители, а не масово към целия списък с клиенти, се намалява общата стойност на кампанията, а с това и риска от влошаване на репутацията на компанията;</a:t>
            </a:r>
          </a:p>
          <a:p>
            <a:r>
              <a:rPr lang="ru-RU" sz="2100" b="1" dirty="0" smtClean="0">
                <a:solidFill>
                  <a:schemeClr val="bg1"/>
                </a:solidFill>
              </a:rPr>
              <a:t>    </a:t>
            </a:r>
            <a:r>
              <a:rPr lang="en-GB" sz="2100" b="1" dirty="0" smtClean="0">
                <a:solidFill>
                  <a:schemeClr val="bg1"/>
                </a:solidFill>
              </a:rPr>
              <a:t>- </a:t>
            </a:r>
            <a:r>
              <a:rPr lang="ru-RU" sz="2100" b="1" dirty="0" smtClean="0">
                <a:solidFill>
                  <a:schemeClr val="bg1"/>
                </a:solidFill>
              </a:rPr>
              <a:t>за разлика от стандартните рекламни кампании в Google и Facebook, съобщенията във Вайбър са проактивни и директно достигат до абоната с персонално съобщение и оферта специално за него, което увеличава успеваемостта им.</a:t>
            </a:r>
            <a:endParaRPr lang="bg-BG" sz="2100" b="1" dirty="0">
              <a:solidFill>
                <a:schemeClr val="bg1"/>
              </a:solidFill>
            </a:endParaRPr>
          </a:p>
        </p:txBody>
      </p:sp>
    </p:spTree>
    <p:extLst>
      <p:ext uri="{BB962C8B-B14F-4D97-AF65-F5344CB8AC3E}">
        <p14:creationId xmlns:p14="http://schemas.microsoft.com/office/powerpoint/2010/main" val="875293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chool301\Desktop\viber-grou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13684" cy="371703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school301\Desktop\x-Y5eOYNzKJtBCgE0NvFWLmTf8g7bMaxJ7KNrGmNTAjtpIw9m49na4oJkFCanq1TPxWudrIcJ4DVrZUMZr4zUHkgDQkDb4GHO8iZk-N7sc-sIvP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69832"/>
            <a:ext cx="38100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school301\Desktop\resize.j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681683"/>
            <a:ext cx="3967230" cy="297542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school301\Desktop\_96743-22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09154"/>
            <a:ext cx="4513684" cy="30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453183"/>
      </p:ext>
    </p:extLst>
  </p:cSld>
  <p:clrMapOvr>
    <a:masterClrMapping/>
  </p:clrMapOvr>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384</Words>
  <Application>Microsoft Office PowerPoint</Application>
  <PresentationFormat>Презентация на цял екран (4:3)</PresentationFormat>
  <Paragraphs>12</Paragraphs>
  <Slides>7</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7</vt:i4>
      </vt:variant>
    </vt:vector>
  </HeadingPairs>
  <TitlesOfParts>
    <vt:vector size="8" baseType="lpstr">
      <vt:lpstr>Office тема</vt:lpstr>
      <vt:lpstr>Презентация на PowerPoint</vt:lpstr>
      <vt:lpstr>Направете маркетинг кампаниите си по-успешни, като достигнете до точния таргет с персонализирано лично съобщение</vt:lpstr>
      <vt:lpstr>Все повече бизнеси вече изпращат до клиентите си съобщения в международната платформа Viber. Причината е, че функционалността отговаря на необходимостта от по-бърза, по-лесна и ефективна комуникация между бранда и потребителите. Според проучването, 70-80% от хората имат Вайбър и го използват ежедневно. Така компаниите имат нов канал за директно достигане до активни и ангажирани клиенти.  Като фирма, вие може да споделяте във Вайбър полезна информация и новости за предлаганите от вас продукти и услуги. Платформата позволява да направите всяко съобщение персонално и специално, което ще повиши успеха на всяка ваша маркетинг кампания. </vt:lpstr>
      <vt:lpstr>Изпращайте персонализирани Viber съобщения</vt:lpstr>
      <vt:lpstr>Дейността ви се развива непрекъснато, създавате нови продукти и услуги, променяте ценовите условия или често предлагате изгодни оферти и продуктови пакети. Изпращайте тези съобщения, за да уведомите заинтересованите клиенти за актуалната ви кампания, от която могат да се възползват. Така ще ги стимулирате да купуват повече и по-често, за да осигурите доброто развитие на бизнеса си. С помощта на функционалността Сегменти в платформата на CloudCart, ще може да дефинирате до кои групи от клиенти да се изпращат съответните съобщения.</vt:lpstr>
      <vt:lpstr>Какви са ползите за вашия бизнес:</vt:lpstr>
      <vt:lpstr>Презентация на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school301</dc:creator>
  <cp:lastModifiedBy>Потребител на Windows</cp:lastModifiedBy>
  <cp:revision>5</cp:revision>
  <dcterms:created xsi:type="dcterms:W3CDTF">2020-04-01T12:41:38Z</dcterms:created>
  <dcterms:modified xsi:type="dcterms:W3CDTF">2020-04-02T05:05:38Z</dcterms:modified>
</cp:coreProperties>
</file>