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080" y="11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536BD279-033E-401F-A333-4EBA16B5FEB8}" type="datetimeFigureOut">
              <a:rPr lang="bg-BG" smtClean="0"/>
              <a:t>8.1.2019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27BB271B-78D3-4B0B-8662-FBBE08AD1A1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D279-033E-401F-A333-4EBA16B5FEB8}" type="datetimeFigureOut">
              <a:rPr lang="bg-BG" smtClean="0"/>
              <a:t>8.1.2019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B271B-78D3-4B0B-8662-FBBE08AD1A1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D279-033E-401F-A333-4EBA16B5FEB8}" type="datetimeFigureOut">
              <a:rPr lang="bg-BG" smtClean="0"/>
              <a:t>8.1.2019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B271B-78D3-4B0B-8662-FBBE08AD1A1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D279-033E-401F-A333-4EBA16B5FEB8}" type="datetimeFigureOut">
              <a:rPr lang="bg-BG" smtClean="0"/>
              <a:t>8.1.2019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B271B-78D3-4B0B-8662-FBBE08AD1A11}" type="slidenum">
              <a:rPr lang="bg-BG" smtClean="0"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D279-033E-401F-A333-4EBA16B5FEB8}" type="datetimeFigureOut">
              <a:rPr lang="bg-BG" smtClean="0"/>
              <a:t>8.1.2019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B271B-78D3-4B0B-8662-FBBE08AD1A11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D279-033E-401F-A333-4EBA16B5FEB8}" type="datetimeFigureOut">
              <a:rPr lang="bg-BG" smtClean="0"/>
              <a:t>8.1.2019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B271B-78D3-4B0B-8662-FBBE08AD1A1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D279-033E-401F-A333-4EBA16B5FEB8}" type="datetimeFigureOut">
              <a:rPr lang="bg-BG" smtClean="0"/>
              <a:t>8.1.2019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B271B-78D3-4B0B-8662-FBBE08AD1A1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536BD279-033E-401F-A333-4EBA16B5FEB8}" type="datetimeFigureOut">
              <a:rPr lang="bg-BG" smtClean="0"/>
              <a:t>8.1.2019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27BB271B-78D3-4B0B-8662-FBBE08AD1A1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536BD279-033E-401F-A333-4EBA16B5FEB8}" type="datetimeFigureOut">
              <a:rPr lang="bg-BG" smtClean="0"/>
              <a:t>8.1.2019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27BB271B-78D3-4B0B-8662-FBBE08AD1A1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D279-033E-401F-A333-4EBA16B5FEB8}" type="datetimeFigureOut">
              <a:rPr lang="bg-BG" smtClean="0"/>
              <a:t>8.1.2019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B271B-78D3-4B0B-8662-FBBE08AD1A1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6BD279-033E-401F-A333-4EBA16B5FEB8}" type="datetimeFigureOut">
              <a:rPr lang="bg-BG" smtClean="0"/>
              <a:t>8.1.2019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B271B-78D3-4B0B-8662-FBBE08AD1A11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536BD279-033E-401F-A333-4EBA16B5FEB8}" type="datetimeFigureOut">
              <a:rPr lang="bg-BG" smtClean="0"/>
              <a:t>8.1.2019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7BB271B-78D3-4B0B-8662-FBBE08AD1A11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авоъгълник 4"/>
          <p:cNvSpPr/>
          <p:nvPr/>
        </p:nvSpPr>
        <p:spPr>
          <a:xfrm>
            <a:off x="1308001" y="2967335"/>
            <a:ext cx="65280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 ПЛЕН НА МРЕЖАТА</a:t>
            </a:r>
            <a:endParaRPr lang="bg-BG" sz="5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36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i="1" dirty="0" smtClean="0"/>
              <a:t>ИНТЕРМАНИЯ</a:t>
            </a:r>
            <a:endParaRPr lang="bg-BG" i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bg-BG" dirty="0" smtClean="0"/>
              <a:t>Това е съвременен проблем, който засяга предимно младите хора.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bg-BG" dirty="0"/>
              <a:t>Психично заболяване, което се проявява в </a:t>
            </a:r>
            <a:r>
              <a:rPr lang="bg-BG" dirty="0" err="1" smtClean="0"/>
              <a:t>неустоимо</a:t>
            </a:r>
            <a:r>
              <a:rPr lang="bg-BG" dirty="0" smtClean="0"/>
              <a:t> </a:t>
            </a:r>
            <a:r>
              <a:rPr lang="bg-BG" dirty="0"/>
              <a:t>влечение към използване на интернет</a:t>
            </a:r>
            <a:r>
              <a:rPr lang="bg-BG" dirty="0" smtClean="0"/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bg-BG" dirty="0" err="1" smtClean="0"/>
              <a:t>Интерманията</a:t>
            </a:r>
            <a:r>
              <a:rPr lang="bg-BG" dirty="0" smtClean="0"/>
              <a:t> дълбоко напомня </a:t>
            </a:r>
            <a:r>
              <a:rPr lang="bg-BG" dirty="0" err="1" smtClean="0"/>
              <a:t>симтоматиката</a:t>
            </a:r>
            <a:r>
              <a:rPr lang="bg-BG" dirty="0" smtClean="0"/>
              <a:t> при</a:t>
            </a:r>
            <a:r>
              <a:rPr lang="bg-BG" dirty="0"/>
              <a:t> системен</a:t>
            </a:r>
            <a:r>
              <a:rPr lang="bg-BG" dirty="0" smtClean="0"/>
              <a:t> прием на наркотици, алкохол и при игра на хазартни игри.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414967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43608" y="908720"/>
            <a:ext cx="6912768" cy="49685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-BG" dirty="0" smtClean="0"/>
              <a:t>Всичко започва по един неусетен и </a:t>
            </a:r>
            <a:r>
              <a:rPr lang="bg-BG" dirty="0"/>
              <a:t>безобиден</a:t>
            </a:r>
            <a:r>
              <a:rPr lang="bg-BG" dirty="0" smtClean="0"/>
              <a:t> начин за детето. Интернет дава възможности за споделяне на видео, на игри, на музика през цялото денонощие, през цялата година.</a:t>
            </a:r>
          </a:p>
          <a:p>
            <a:pPr marL="0" indent="0" algn="just">
              <a:buNone/>
            </a:pPr>
            <a:r>
              <a:rPr lang="bg-BG" dirty="0" smtClean="0"/>
              <a:t>Това е интересно и примамливо, докато не се стигне до степен, в която социалното развитие на детето е застрашено. Прекаляването с използването на интернет води до болестно състояние.</a:t>
            </a:r>
          </a:p>
          <a:p>
            <a:pPr marL="0" indent="0" algn="just">
              <a:buNone/>
            </a:pPr>
            <a:r>
              <a:rPr lang="bg-BG" dirty="0" smtClean="0"/>
              <a:t>Детето заживява във </a:t>
            </a:r>
            <a:r>
              <a:rPr lang="bg-BG" b="1" dirty="0" smtClean="0"/>
              <a:t>виртуален свят</a:t>
            </a:r>
            <a:r>
              <a:rPr lang="bg-BG" dirty="0" smtClean="0"/>
              <a:t>, който е по-интересен от реалността. </a:t>
            </a:r>
          </a:p>
          <a:p>
            <a:pPr marL="0" indent="0" algn="just">
              <a:buNone/>
            </a:pPr>
            <a:endParaRPr lang="bg-BG" sz="1200" dirty="0"/>
          </a:p>
          <a:p>
            <a:pPr marL="0" indent="0" algn="just">
              <a:buNone/>
            </a:pPr>
            <a:endParaRPr lang="bg-BG" sz="1200" dirty="0"/>
          </a:p>
          <a:p>
            <a:pPr marL="0" indent="0" algn="just">
              <a:buNone/>
            </a:pPr>
            <a:endParaRPr lang="bg-BG" sz="1200" dirty="0" smtClean="0"/>
          </a:p>
          <a:p>
            <a:pPr marL="0" indent="0" algn="just">
              <a:buNone/>
            </a:pPr>
            <a:endParaRPr lang="bg-BG" sz="1200" dirty="0"/>
          </a:p>
        </p:txBody>
      </p:sp>
    </p:spTree>
    <p:extLst>
      <p:ext uri="{BB962C8B-B14F-4D97-AF65-F5344CB8AC3E}">
        <p14:creationId xmlns:p14="http://schemas.microsoft.com/office/powerpoint/2010/main" val="401558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43608" y="980728"/>
            <a:ext cx="6984776" cy="474234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dirty="0" smtClean="0"/>
              <a:t>Измамното чувство е подобно като при другите разстройства на влеченията. </a:t>
            </a:r>
            <a:r>
              <a:rPr lang="bg-BG" dirty="0" err="1" smtClean="0"/>
              <a:t>Допаминът</a:t>
            </a:r>
            <a:r>
              <a:rPr lang="bg-BG" dirty="0" smtClean="0"/>
              <a:t> и </a:t>
            </a:r>
            <a:r>
              <a:rPr lang="bg-BG" dirty="0" err="1" smtClean="0"/>
              <a:t>ендорфинът</a:t>
            </a:r>
            <a:r>
              <a:rPr lang="bg-BG" dirty="0" smtClean="0"/>
              <a:t>, които се отделят при дългия престой в мрежата, са в основата на компютърната зависимост. Удоволствието, съвършенството и усещането, че никой не те контролира, е върхово.</a:t>
            </a:r>
          </a:p>
          <a:p>
            <a:pPr marL="0" indent="0" algn="just">
              <a:buNone/>
            </a:pPr>
            <a:r>
              <a:rPr lang="bg-BG" dirty="0"/>
              <a:t>В мрежата детето се чувства разбрано, независимо, властно и силно. Там то е това, което </a:t>
            </a:r>
            <a:r>
              <a:rPr lang="bg-BG" b="1" dirty="0"/>
              <a:t>иска</a:t>
            </a:r>
            <a:r>
              <a:rPr lang="bg-BG" dirty="0"/>
              <a:t> да бъде, а не това, което е</a:t>
            </a:r>
            <a:r>
              <a:rPr lang="bg-BG" dirty="0" smtClean="0"/>
              <a:t>.</a:t>
            </a:r>
          </a:p>
          <a:p>
            <a:pPr marL="0" indent="0" algn="just">
              <a:buNone/>
            </a:pPr>
            <a:r>
              <a:rPr lang="bg-BG" dirty="0" smtClean="0"/>
              <a:t>В САЩ, Китай, Холандия има открити клиники за лечение на компютърната зависимост.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72129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i="1" dirty="0" smtClean="0"/>
              <a:t>ШЕСТ ПРИЧИНИ ДА СЕ ЗАМИСЛИМ:</a:t>
            </a:r>
            <a:endParaRPr lang="bg-BG" i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971600" y="2119256"/>
            <a:ext cx="7272808" cy="3974039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bg-BG" b="1" dirty="0" smtClean="0"/>
              <a:t>1. Наличие на непреодолим импулс да се седне пред компютъра у детето </a:t>
            </a:r>
            <a:r>
              <a:rPr lang="bg-BG" dirty="0" smtClean="0"/>
              <a:t>- то изпада в криза, когато не получи желаното;</a:t>
            </a:r>
          </a:p>
          <a:p>
            <a:pPr marL="0" indent="0" algn="just">
              <a:buNone/>
            </a:pPr>
            <a:r>
              <a:rPr lang="bg-BG" b="1" dirty="0" smtClean="0"/>
              <a:t>2. Промяна в поведението и емоциите на детето, когато е далеч от компютъра </a:t>
            </a:r>
            <a:r>
              <a:rPr lang="bg-BG" dirty="0" smtClean="0"/>
              <a:t>- то се чувства добре, когато е в мрежата, но изпада в раздразнителност и проявява агресивност, когато го отдалечите. Това е първи маркер за </a:t>
            </a:r>
            <a:r>
              <a:rPr lang="bg-BG" dirty="0" err="1" smtClean="0"/>
              <a:t>абстиненция</a:t>
            </a:r>
            <a:r>
              <a:rPr lang="bg-BG" dirty="0" smtClean="0"/>
              <a:t>;</a:t>
            </a:r>
          </a:p>
          <a:p>
            <a:pPr marL="0" indent="0" algn="just">
              <a:buNone/>
            </a:pPr>
            <a:r>
              <a:rPr lang="bg-BG" b="1" dirty="0" smtClean="0"/>
              <a:t>3. Промяна  в характера на детето </a:t>
            </a:r>
            <a:r>
              <a:rPr lang="bg-BG" dirty="0" smtClean="0"/>
              <a:t>– то става затворено, не общува с родители и съученици, спада успехът, наличие на нарушение в съня и набор от лъжи, търси причини да е постоянно пред компютъра;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872662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43608" y="980728"/>
            <a:ext cx="7056784" cy="474234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dirty="0"/>
              <a:t>4</a:t>
            </a:r>
            <a:r>
              <a:rPr lang="bg-BG" sz="2000" dirty="0"/>
              <a:t>. </a:t>
            </a:r>
            <a:r>
              <a:rPr lang="bg-BG" sz="2000" b="1" dirty="0"/>
              <a:t>Промените във външния вид на детето </a:t>
            </a:r>
            <a:r>
              <a:rPr lang="en-US" sz="2000" b="1" dirty="0" smtClean="0"/>
              <a:t>– </a:t>
            </a:r>
            <a:r>
              <a:rPr lang="bg-BG" sz="2000" dirty="0" smtClean="0"/>
              <a:t>сериозен маркер, че нещата са отишли твърде далеч. Кожата става бледа, главоболие, сенки под очите, снижаване на хигиенните навици и др.;</a:t>
            </a:r>
            <a:endParaRPr lang="en-US" sz="2000" dirty="0" smtClean="0"/>
          </a:p>
          <a:p>
            <a:pPr marL="0" indent="0">
              <a:buNone/>
            </a:pPr>
            <a:r>
              <a:rPr lang="bg-BG" sz="2000" b="1" dirty="0" smtClean="0"/>
              <a:t>5</a:t>
            </a:r>
            <a:r>
              <a:rPr lang="bg-BG" sz="2000" dirty="0"/>
              <a:t>. </a:t>
            </a:r>
            <a:r>
              <a:rPr lang="bg-BG" sz="2000" b="1" dirty="0"/>
              <a:t>Зависимото дете прекарва по цели дни пред </a:t>
            </a:r>
            <a:r>
              <a:rPr lang="bg-BG" sz="2000" b="1" dirty="0" smtClean="0"/>
              <a:t>компютъра </a:t>
            </a:r>
            <a:r>
              <a:rPr lang="bg-BG" sz="2000" dirty="0" smtClean="0"/>
              <a:t>-</a:t>
            </a:r>
            <a:r>
              <a:rPr lang="bg-BG" sz="2000" b="1" dirty="0" smtClean="0"/>
              <a:t> </a:t>
            </a:r>
            <a:r>
              <a:rPr lang="bg-BG" sz="2000" dirty="0" smtClean="0"/>
              <a:t>то </a:t>
            </a:r>
            <a:r>
              <a:rPr lang="bg-BG" sz="2000" dirty="0"/>
              <a:t>не спазва обещанието си, че ще поиграе само </a:t>
            </a:r>
            <a:r>
              <a:rPr lang="bg-BG" sz="2000" dirty="0" smtClean="0"/>
              <a:t>малко, продължителността </a:t>
            </a:r>
            <a:r>
              <a:rPr lang="bg-BG" sz="2000" dirty="0"/>
              <a:t>на престоя пред компютъра с всеки изминат ден става все </a:t>
            </a:r>
            <a:r>
              <a:rPr lang="bg-BG" sz="2000" dirty="0" smtClean="0"/>
              <a:t>по –голяма</a:t>
            </a:r>
            <a:r>
              <a:rPr lang="bg-BG" sz="2000" dirty="0"/>
              <a:t>;</a:t>
            </a:r>
            <a:br>
              <a:rPr lang="bg-BG" sz="2000" dirty="0"/>
            </a:br>
            <a:r>
              <a:rPr lang="bg-BG" sz="2000" dirty="0"/>
              <a:t/>
            </a:r>
            <a:br>
              <a:rPr lang="bg-BG" sz="2000" dirty="0"/>
            </a:br>
            <a:r>
              <a:rPr lang="bg-BG" sz="2000" b="1" dirty="0"/>
              <a:t>6</a:t>
            </a:r>
            <a:r>
              <a:rPr lang="bg-BG" sz="2000" dirty="0"/>
              <a:t>. </a:t>
            </a:r>
            <a:r>
              <a:rPr lang="bg-BG" sz="2000" b="1" dirty="0"/>
              <a:t>Речникът на детето се </a:t>
            </a:r>
            <a:r>
              <a:rPr lang="bg-BG" sz="2000" b="1" dirty="0" smtClean="0"/>
              <a:t>променя - </a:t>
            </a:r>
            <a:r>
              <a:rPr lang="bg-BG" sz="2000" dirty="0" smtClean="0"/>
              <a:t>той </a:t>
            </a:r>
            <a:r>
              <a:rPr lang="bg-BG" sz="2000" dirty="0"/>
              <a:t>става беден, лаконичен, в разговорите му постепенно навлизат компютърни термини, които започват да </a:t>
            </a:r>
            <a:r>
              <a:rPr lang="bg-BG" sz="2000" dirty="0" smtClean="0"/>
              <a:t>преобладават в речта.</a:t>
            </a:r>
            <a:endParaRPr lang="bg-BG" sz="2000" dirty="0"/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7695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4000" i="1" dirty="0" smtClean="0"/>
              <a:t>КАКВИ СА РИСКОВЕТЕ В МРЕЖАТА?</a:t>
            </a:r>
            <a:endParaRPr lang="bg-BG" sz="4000" i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99592" y="1988840"/>
            <a:ext cx="7272808" cy="40324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sz="2000" dirty="0" smtClean="0"/>
              <a:t>1. </a:t>
            </a:r>
            <a:r>
              <a:rPr lang="bg-BG" sz="2000" b="1" dirty="0" smtClean="0"/>
              <a:t>Контакт с неподходящи хора </a:t>
            </a:r>
            <a:r>
              <a:rPr lang="bg-BG" sz="2000" dirty="0" smtClean="0"/>
              <a:t>– трафиканти, педофили, </a:t>
            </a:r>
            <a:r>
              <a:rPr lang="bg-BG" sz="2000" dirty="0" err="1" smtClean="0"/>
              <a:t>измамници</a:t>
            </a:r>
            <a:r>
              <a:rPr lang="bg-BG" sz="2000" dirty="0" smtClean="0"/>
              <a:t>;</a:t>
            </a:r>
          </a:p>
          <a:p>
            <a:pPr marL="0" indent="0">
              <a:buNone/>
            </a:pPr>
            <a:r>
              <a:rPr lang="bg-BG" sz="2000" dirty="0" smtClean="0"/>
              <a:t>2. </a:t>
            </a:r>
            <a:r>
              <a:rPr lang="bg-BG" sz="2000" b="1" dirty="0" smtClean="0"/>
              <a:t>Онлайн тормоз </a:t>
            </a:r>
            <a:r>
              <a:rPr lang="bg-BG" sz="2000" dirty="0" smtClean="0"/>
              <a:t>– за някои хора интернет е злонамерена цел да нараняват някого. Информацията стига много бързо до много хора;</a:t>
            </a:r>
          </a:p>
          <a:p>
            <a:pPr marL="0" indent="0" algn="just">
              <a:buNone/>
            </a:pPr>
            <a:r>
              <a:rPr lang="bg-BG" sz="2000" dirty="0" smtClean="0"/>
              <a:t>3. </a:t>
            </a:r>
            <a:r>
              <a:rPr lang="bg-BG" sz="2000" b="1" dirty="0" smtClean="0"/>
              <a:t>Заживяване във виртуалния свят за сметка на реалния </a:t>
            </a:r>
            <a:r>
              <a:rPr lang="bg-BG" sz="2000" dirty="0" smtClean="0"/>
              <a:t>-</a:t>
            </a:r>
            <a:r>
              <a:rPr lang="bg-BG" sz="2000" b="1" dirty="0" smtClean="0"/>
              <a:t> </a:t>
            </a:r>
            <a:r>
              <a:rPr lang="bg-BG" sz="2000" dirty="0" smtClean="0"/>
              <a:t>детето се чувства комфортно, има усещането, че владее ситуацията. Всичко това е измамно, защото не са единични случаи, когато то става жертва на агресия, сексуално насилие, дори самоубийство. Пример играта „Син кит“, която тласка децата да изпълняват различни предизвикателства. </a:t>
            </a:r>
          </a:p>
        </p:txBody>
      </p:sp>
    </p:spTree>
    <p:extLst>
      <p:ext uri="{BB962C8B-B14F-4D97-AF65-F5344CB8AC3E}">
        <p14:creationId xmlns:p14="http://schemas.microsoft.com/office/powerpoint/2010/main" val="3776763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095023" y="817583"/>
            <a:ext cx="6965245" cy="955234"/>
          </a:xfrm>
        </p:spPr>
        <p:txBody>
          <a:bodyPr>
            <a:normAutofit/>
          </a:bodyPr>
          <a:lstStyle/>
          <a:p>
            <a:r>
              <a:rPr lang="bg-BG" sz="4000" i="1" dirty="0" smtClean="0"/>
              <a:t>КАКВО ДА НАПРАВИМ?</a:t>
            </a:r>
            <a:endParaRPr lang="bg-BG" sz="4000" i="1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43608" y="1844824"/>
            <a:ext cx="7128792" cy="417646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sz="2000" dirty="0" smtClean="0"/>
              <a:t>1. Прекарвайте повече време с децата си, като споделяте интересни занимания с тях.</a:t>
            </a:r>
          </a:p>
          <a:p>
            <a:pPr marL="0" indent="0" algn="just">
              <a:buNone/>
            </a:pPr>
            <a:r>
              <a:rPr lang="bg-BG" sz="2000" dirty="0" smtClean="0"/>
              <a:t>2. Говорете с тях. Чуйте какво </a:t>
            </a:r>
            <a:r>
              <a:rPr lang="bg-BG" sz="2000" b="1" dirty="0" smtClean="0"/>
              <a:t>те</a:t>
            </a:r>
            <a:r>
              <a:rPr lang="bg-BG" sz="2000" dirty="0" smtClean="0"/>
              <a:t> искат да Ви кажат.</a:t>
            </a:r>
          </a:p>
          <a:p>
            <a:pPr marL="0" indent="0" algn="just">
              <a:buNone/>
            </a:pPr>
            <a:r>
              <a:rPr lang="bg-BG" sz="2000" dirty="0" smtClean="0"/>
              <a:t>3. Критикувайте техни постъпки, а не личността им.</a:t>
            </a:r>
          </a:p>
          <a:p>
            <a:pPr marL="0" indent="0" algn="just">
              <a:buNone/>
            </a:pPr>
            <a:r>
              <a:rPr lang="bg-BG" sz="2000" dirty="0" smtClean="0"/>
              <a:t>4. При нужда потърсете помощ от психолог, психиатър.</a:t>
            </a:r>
          </a:p>
          <a:p>
            <a:pPr marL="0" indent="0" algn="just">
              <a:buNone/>
            </a:pPr>
            <a:endParaRPr lang="bg-BG" sz="2000" dirty="0" smtClean="0"/>
          </a:p>
          <a:p>
            <a:pPr marL="0" indent="0" algn="just">
              <a:buNone/>
            </a:pPr>
            <a:endParaRPr lang="bg-BG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789041"/>
            <a:ext cx="2088232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86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amp;Pcy;&amp;rcy;&amp;icy;&amp;tcy;&amp;chcy;&amp;acy; &amp;zcy;&amp;acy; &amp;chcy;&amp;ocy;&amp;vcy;&amp;iecy;&amp;kcy;&amp;acy;, &amp;kcy;&amp;ocy;&amp;jcy;&amp;tcy;&amp;ocy; &amp;icy;&amp;scy;&amp;kcy;&amp;acy;&amp;lcy; &amp;dcy;&amp;acy; &amp;ocy;&amp;scy;&amp;icy;&amp;gcy;&amp;ucy;&amp;rcy;&amp;icy; &amp;shchcy;&amp;acy;&amp;scy;&amp;tcy;&amp;icy;&amp;iecy; &amp;ncy;&amp;acy; &amp;dcy;&amp;iecy;&amp;tscy;&amp;acy;&amp;tcy;&amp;acy; &amp;scy;&amp;i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7128792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 3"/>
          <p:cNvSpPr/>
          <p:nvPr/>
        </p:nvSpPr>
        <p:spPr>
          <a:xfrm>
            <a:off x="1187624" y="980728"/>
            <a:ext cx="2808312" cy="2340260"/>
          </a:xfrm>
          <a:prstGeom prst="ellips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/>
              <a:t>Притча за </a:t>
            </a:r>
            <a:r>
              <a:rPr lang="ru-RU" b="1" dirty="0" err="1"/>
              <a:t>човека</a:t>
            </a:r>
            <a:r>
              <a:rPr lang="ru-RU" b="1" dirty="0"/>
              <a:t>, </a:t>
            </a:r>
            <a:r>
              <a:rPr lang="ru-RU" b="1" dirty="0" err="1"/>
              <a:t>който</a:t>
            </a:r>
            <a:r>
              <a:rPr lang="ru-RU" b="1" dirty="0"/>
              <a:t> искал да </a:t>
            </a:r>
            <a:r>
              <a:rPr lang="ru-RU" b="1" dirty="0" err="1"/>
              <a:t>осигури</a:t>
            </a:r>
            <a:r>
              <a:rPr lang="ru-RU" b="1" dirty="0"/>
              <a:t> </a:t>
            </a:r>
            <a:r>
              <a:rPr lang="ru-RU" b="1" dirty="0" err="1"/>
              <a:t>щастие</a:t>
            </a:r>
            <a:r>
              <a:rPr lang="ru-RU" b="1" dirty="0"/>
              <a:t> на </a:t>
            </a:r>
            <a:r>
              <a:rPr lang="ru-RU" b="1" dirty="0" err="1"/>
              <a:t>децата</a:t>
            </a:r>
            <a:r>
              <a:rPr lang="ru-RU" b="1" dirty="0"/>
              <a:t> </a:t>
            </a:r>
            <a:r>
              <a:rPr lang="ru-RU" b="1" dirty="0" smtClean="0"/>
              <a:t>си.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07713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971600" y="836712"/>
            <a:ext cx="7200800" cy="5112568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2900" dirty="0" smtClean="0"/>
              <a:t>	</a:t>
            </a:r>
            <a:r>
              <a:rPr lang="ru-RU" sz="2900" dirty="0" err="1" smtClean="0"/>
              <a:t>Вървял</a:t>
            </a:r>
            <a:r>
              <a:rPr lang="ru-RU" sz="2900" dirty="0" smtClean="0"/>
              <a:t> </a:t>
            </a:r>
            <a:r>
              <a:rPr lang="ru-RU" sz="2900" dirty="0"/>
              <a:t>си по </a:t>
            </a:r>
            <a:r>
              <a:rPr lang="ru-RU" sz="2900" dirty="0" err="1"/>
              <a:t>пътя</a:t>
            </a:r>
            <a:r>
              <a:rPr lang="ru-RU" sz="2900" dirty="0"/>
              <a:t> един стар </a:t>
            </a:r>
            <a:r>
              <a:rPr lang="ru-RU" sz="2900" dirty="0" err="1"/>
              <a:t>мъдрец</a:t>
            </a:r>
            <a:r>
              <a:rPr lang="ru-RU" sz="2900" dirty="0"/>
              <a:t> и се </a:t>
            </a:r>
            <a:r>
              <a:rPr lang="ru-RU" sz="2900" dirty="0" err="1"/>
              <a:t>любувал</a:t>
            </a:r>
            <a:r>
              <a:rPr lang="ru-RU" sz="2900" dirty="0"/>
              <a:t> на </a:t>
            </a:r>
            <a:r>
              <a:rPr lang="ru-RU" sz="2900" dirty="0" err="1"/>
              <a:t>природата</a:t>
            </a:r>
            <a:r>
              <a:rPr lang="ru-RU" sz="2900" dirty="0"/>
              <a:t>. По </a:t>
            </a:r>
            <a:r>
              <a:rPr lang="ru-RU" sz="2900" dirty="0" err="1"/>
              <a:t>някое</a:t>
            </a:r>
            <a:r>
              <a:rPr lang="ru-RU" sz="2900" dirty="0"/>
              <a:t> </a:t>
            </a:r>
            <a:r>
              <a:rPr lang="ru-RU" sz="2900" dirty="0" err="1"/>
              <a:t>време</a:t>
            </a:r>
            <a:r>
              <a:rPr lang="ru-RU" sz="2900" dirty="0"/>
              <a:t> </a:t>
            </a:r>
            <a:r>
              <a:rPr lang="ru-RU" sz="2900" dirty="0" err="1"/>
              <a:t>минал</a:t>
            </a:r>
            <a:r>
              <a:rPr lang="ru-RU" sz="2900" dirty="0"/>
              <a:t> </a:t>
            </a:r>
            <a:r>
              <a:rPr lang="ru-RU" sz="2900" dirty="0" err="1"/>
              <a:t>покрай</a:t>
            </a:r>
            <a:r>
              <a:rPr lang="ru-RU" sz="2900" dirty="0"/>
              <a:t> нива, на </a:t>
            </a:r>
            <a:r>
              <a:rPr lang="ru-RU" sz="2900" dirty="0" err="1"/>
              <a:t>която</a:t>
            </a:r>
            <a:r>
              <a:rPr lang="ru-RU" sz="2900" dirty="0"/>
              <a:t> </a:t>
            </a:r>
            <a:r>
              <a:rPr lang="ru-RU" sz="2900" dirty="0" err="1"/>
              <a:t>работел</a:t>
            </a:r>
            <a:r>
              <a:rPr lang="ru-RU" sz="2900" dirty="0"/>
              <a:t> един селянин. </a:t>
            </a:r>
            <a:r>
              <a:rPr lang="ru-RU" sz="2900" dirty="0" err="1"/>
              <a:t>Човекът</a:t>
            </a:r>
            <a:r>
              <a:rPr lang="ru-RU" sz="2900" dirty="0"/>
              <a:t> бил </a:t>
            </a:r>
            <a:r>
              <a:rPr lang="ru-RU" sz="2900" dirty="0" err="1"/>
              <a:t>грохнал</a:t>
            </a:r>
            <a:r>
              <a:rPr lang="ru-RU" sz="2900" dirty="0"/>
              <a:t> от работа, изморен и </a:t>
            </a:r>
            <a:r>
              <a:rPr lang="ru-RU" sz="2900" dirty="0" smtClean="0"/>
              <a:t>потен, </a:t>
            </a:r>
            <a:r>
              <a:rPr lang="ru-RU" sz="2900" dirty="0"/>
              <a:t>и едва стоял на </a:t>
            </a:r>
            <a:r>
              <a:rPr lang="ru-RU" sz="2900" dirty="0" err="1"/>
              <a:t>краката</a:t>
            </a:r>
            <a:r>
              <a:rPr lang="ru-RU" sz="2900" dirty="0"/>
              <a:t> си.</a:t>
            </a:r>
          </a:p>
          <a:p>
            <a:pPr marL="0" indent="0" algn="just">
              <a:buNone/>
            </a:pPr>
            <a:r>
              <a:rPr lang="ru-RU" sz="2900" dirty="0" smtClean="0"/>
              <a:t>	</a:t>
            </a:r>
            <a:r>
              <a:rPr lang="ru-RU" sz="2900" dirty="0" err="1" smtClean="0"/>
              <a:t>Мъдрецът</a:t>
            </a:r>
            <a:r>
              <a:rPr lang="ru-RU" sz="2900" dirty="0" smtClean="0"/>
              <a:t> </a:t>
            </a:r>
            <a:r>
              <a:rPr lang="ru-RU" sz="2900" dirty="0"/>
              <a:t>се спрял и </a:t>
            </a:r>
            <a:r>
              <a:rPr lang="ru-RU" sz="2900" dirty="0" err="1"/>
              <a:t>го</a:t>
            </a:r>
            <a:r>
              <a:rPr lang="ru-RU" sz="2900" dirty="0"/>
              <a:t> заговорил:</a:t>
            </a:r>
            <a:br>
              <a:rPr lang="ru-RU" sz="2900" dirty="0"/>
            </a:br>
            <a:r>
              <a:rPr lang="ru-RU" sz="2900" dirty="0"/>
              <a:t>- </a:t>
            </a:r>
            <a:r>
              <a:rPr lang="ru-RU" sz="2900" dirty="0" err="1"/>
              <a:t>Хей</a:t>
            </a:r>
            <a:r>
              <a:rPr lang="ru-RU" sz="2900" dirty="0"/>
              <a:t>, </a:t>
            </a:r>
            <a:r>
              <a:rPr lang="ru-RU" sz="2900" dirty="0" err="1"/>
              <a:t>човече</a:t>
            </a:r>
            <a:r>
              <a:rPr lang="ru-RU" sz="2900" dirty="0"/>
              <a:t>, ела да </a:t>
            </a:r>
            <a:r>
              <a:rPr lang="ru-RU" sz="2900" dirty="0" err="1"/>
              <a:t>поседнем</a:t>
            </a:r>
            <a:r>
              <a:rPr lang="ru-RU" sz="2900" dirty="0"/>
              <a:t> на </a:t>
            </a:r>
            <a:r>
              <a:rPr lang="ru-RU" sz="2900" dirty="0" err="1"/>
              <a:t>сянка</a:t>
            </a:r>
            <a:r>
              <a:rPr lang="ru-RU" sz="2900" dirty="0"/>
              <a:t> и да си поговорим. </a:t>
            </a:r>
            <a:r>
              <a:rPr lang="ru-RU" sz="2900" dirty="0" err="1"/>
              <a:t>Хем</a:t>
            </a:r>
            <a:r>
              <a:rPr lang="ru-RU" sz="2900" dirty="0"/>
              <a:t> да си </a:t>
            </a:r>
            <a:r>
              <a:rPr lang="ru-RU" sz="2900" dirty="0" err="1"/>
              <a:t>починеш</a:t>
            </a:r>
            <a:r>
              <a:rPr lang="ru-RU" sz="2900" dirty="0"/>
              <a:t> </a:t>
            </a:r>
            <a:r>
              <a:rPr lang="ru-RU" sz="2900" dirty="0" err="1"/>
              <a:t>малко</a:t>
            </a:r>
            <a:r>
              <a:rPr lang="ru-RU" sz="2900" dirty="0"/>
              <a:t>.</a:t>
            </a:r>
            <a:br>
              <a:rPr lang="ru-RU" sz="2900" dirty="0"/>
            </a:br>
            <a:r>
              <a:rPr lang="ru-RU" sz="2900" dirty="0"/>
              <a:t>- Не </a:t>
            </a:r>
            <a:r>
              <a:rPr lang="ru-RU" sz="2900" dirty="0" err="1"/>
              <a:t>мога</a:t>
            </a:r>
            <a:r>
              <a:rPr lang="ru-RU" sz="2900" dirty="0"/>
              <a:t>, </a:t>
            </a:r>
            <a:r>
              <a:rPr lang="ru-RU" sz="2900" dirty="0" err="1"/>
              <a:t>трябва</a:t>
            </a:r>
            <a:r>
              <a:rPr lang="ru-RU" sz="2900" dirty="0"/>
              <a:t> да </a:t>
            </a:r>
            <a:r>
              <a:rPr lang="ru-RU" sz="2900" dirty="0" err="1"/>
              <a:t>работя</a:t>
            </a:r>
            <a:r>
              <a:rPr lang="ru-RU" sz="2900" dirty="0"/>
              <a:t>. </a:t>
            </a:r>
            <a:r>
              <a:rPr lang="ru-RU" sz="2900" dirty="0" err="1"/>
              <a:t>Денят</a:t>
            </a:r>
            <a:r>
              <a:rPr lang="ru-RU" sz="2900" dirty="0"/>
              <a:t> вече </a:t>
            </a:r>
            <a:r>
              <a:rPr lang="ru-RU" sz="2900" dirty="0" err="1"/>
              <a:t>преваля</a:t>
            </a:r>
            <a:r>
              <a:rPr lang="ru-RU" sz="2900" dirty="0"/>
              <a:t>, а аз имам </a:t>
            </a:r>
            <a:r>
              <a:rPr lang="ru-RU" sz="2900" dirty="0" err="1"/>
              <a:t>още</a:t>
            </a:r>
            <a:r>
              <a:rPr lang="ru-RU" sz="2900" dirty="0"/>
              <a:t> толкова много работа.</a:t>
            </a:r>
          </a:p>
          <a:p>
            <a:pPr marL="0" indent="0" algn="just">
              <a:buNone/>
            </a:pPr>
            <a:r>
              <a:rPr lang="ru-RU" sz="2900" dirty="0"/>
              <a:t>- </a:t>
            </a:r>
            <a:r>
              <a:rPr lang="ru-RU" sz="2900" dirty="0" err="1"/>
              <a:t>Защо</a:t>
            </a:r>
            <a:r>
              <a:rPr lang="ru-RU" sz="2900" dirty="0"/>
              <a:t> </a:t>
            </a:r>
            <a:r>
              <a:rPr lang="ru-RU" sz="2900" dirty="0" err="1"/>
              <a:t>работиш</a:t>
            </a:r>
            <a:r>
              <a:rPr lang="ru-RU" sz="2900" dirty="0"/>
              <a:t> толкова много? – </a:t>
            </a:r>
            <a:r>
              <a:rPr lang="ru-RU" sz="2900" dirty="0" err="1"/>
              <a:t>попитал</a:t>
            </a:r>
            <a:r>
              <a:rPr lang="ru-RU" sz="2900" dirty="0"/>
              <a:t> </a:t>
            </a:r>
            <a:r>
              <a:rPr lang="ru-RU" sz="2900" dirty="0" err="1"/>
              <a:t>старецът</a:t>
            </a:r>
            <a:r>
              <a:rPr lang="ru-RU" sz="2900" dirty="0"/>
              <a:t>. – Спирай да си </a:t>
            </a:r>
            <a:r>
              <a:rPr lang="ru-RU" sz="2900" dirty="0" err="1"/>
              <a:t>почиваш</a:t>
            </a:r>
            <a:r>
              <a:rPr lang="ru-RU" sz="2900" dirty="0"/>
              <a:t> </a:t>
            </a:r>
            <a:r>
              <a:rPr lang="ru-RU" sz="2900" dirty="0" smtClean="0"/>
              <a:t>от </a:t>
            </a:r>
            <a:r>
              <a:rPr lang="ru-RU" sz="2900" dirty="0" err="1" smtClean="0"/>
              <a:t>време</a:t>
            </a:r>
            <a:r>
              <a:rPr lang="ru-RU" sz="2900" dirty="0" smtClean="0"/>
              <a:t> </a:t>
            </a:r>
            <a:r>
              <a:rPr lang="ru-RU" sz="2900" dirty="0"/>
              <a:t>на </a:t>
            </a:r>
            <a:r>
              <a:rPr lang="ru-RU" sz="2900" dirty="0" err="1"/>
              <a:t>време</a:t>
            </a:r>
            <a:r>
              <a:rPr lang="ru-RU" sz="2900" dirty="0"/>
              <a:t>. </a:t>
            </a:r>
            <a:r>
              <a:rPr lang="ru-RU" sz="2900" dirty="0" err="1"/>
              <a:t>Погледни</a:t>
            </a:r>
            <a:r>
              <a:rPr lang="ru-RU" sz="2900" dirty="0"/>
              <a:t> колко е прекрасен </a:t>
            </a:r>
            <a:r>
              <a:rPr lang="ru-RU" sz="2900" dirty="0" err="1"/>
              <a:t>денят</a:t>
            </a:r>
            <a:r>
              <a:rPr lang="ru-RU" sz="2900" dirty="0"/>
              <a:t>!</a:t>
            </a:r>
            <a:br>
              <a:rPr lang="ru-RU" sz="2900" dirty="0"/>
            </a:br>
            <a:r>
              <a:rPr lang="ru-RU" sz="2900" dirty="0"/>
              <a:t>- Не </a:t>
            </a:r>
            <a:r>
              <a:rPr lang="ru-RU" sz="2900" dirty="0" err="1"/>
              <a:t>мога</a:t>
            </a:r>
            <a:r>
              <a:rPr lang="ru-RU" sz="2900" dirty="0"/>
              <a:t>. </a:t>
            </a:r>
            <a:r>
              <a:rPr lang="ru-RU" sz="2900" dirty="0" err="1"/>
              <a:t>Нямам</a:t>
            </a:r>
            <a:r>
              <a:rPr lang="ru-RU" sz="2900" dirty="0"/>
              <a:t> </a:t>
            </a:r>
            <a:r>
              <a:rPr lang="ru-RU" sz="2900" dirty="0" err="1"/>
              <a:t>време</a:t>
            </a:r>
            <a:r>
              <a:rPr lang="ru-RU" sz="2900" dirty="0"/>
              <a:t> да се </a:t>
            </a:r>
            <a:r>
              <a:rPr lang="ru-RU" sz="2900" dirty="0" err="1"/>
              <a:t>наслаждавам</a:t>
            </a:r>
            <a:r>
              <a:rPr lang="ru-RU" sz="2900" dirty="0"/>
              <a:t> </a:t>
            </a:r>
            <a:r>
              <a:rPr lang="ru-RU" sz="2900" dirty="0" err="1"/>
              <a:t>нито</a:t>
            </a:r>
            <a:r>
              <a:rPr lang="ru-RU" sz="2900" dirty="0"/>
              <a:t> на </a:t>
            </a:r>
            <a:r>
              <a:rPr lang="ru-RU" sz="2900" dirty="0" err="1"/>
              <a:t>деня</a:t>
            </a:r>
            <a:r>
              <a:rPr lang="ru-RU" sz="2900" dirty="0"/>
              <a:t>, </a:t>
            </a:r>
            <a:r>
              <a:rPr lang="ru-RU" sz="2900" dirty="0" err="1"/>
              <a:t>нито</a:t>
            </a:r>
            <a:r>
              <a:rPr lang="ru-RU" sz="2900" dirty="0"/>
              <a:t> на живота. – отговорил мрачно </a:t>
            </a:r>
            <a:r>
              <a:rPr lang="ru-RU" sz="2900" dirty="0" err="1"/>
              <a:t>човекът</a:t>
            </a:r>
            <a:r>
              <a:rPr lang="ru-RU" sz="2900" dirty="0"/>
              <a:t>.</a:t>
            </a:r>
            <a:br>
              <a:rPr lang="ru-RU" sz="2900" dirty="0"/>
            </a:br>
            <a:r>
              <a:rPr lang="ru-RU" sz="2900" dirty="0"/>
              <a:t>- Но </a:t>
            </a:r>
            <a:r>
              <a:rPr lang="ru-RU" sz="2900" dirty="0" err="1"/>
              <a:t>защо</a:t>
            </a:r>
            <a:r>
              <a:rPr lang="ru-RU" sz="2900" dirty="0"/>
              <a:t> се </a:t>
            </a:r>
            <a:r>
              <a:rPr lang="ru-RU" sz="2900" dirty="0" err="1"/>
              <a:t>обричаш</a:t>
            </a:r>
            <a:r>
              <a:rPr lang="ru-RU" sz="2900" dirty="0"/>
              <a:t> на </a:t>
            </a:r>
            <a:r>
              <a:rPr lang="ru-RU" sz="2900" dirty="0" err="1"/>
              <a:t>всичко</a:t>
            </a:r>
            <a:r>
              <a:rPr lang="ru-RU" sz="2900" dirty="0"/>
              <a:t> </a:t>
            </a:r>
            <a:r>
              <a:rPr lang="ru-RU" sz="2900" dirty="0" err="1"/>
              <a:t>това</a:t>
            </a:r>
            <a:r>
              <a:rPr lang="ru-RU" sz="2900" dirty="0"/>
              <a:t>? – </a:t>
            </a:r>
            <a:r>
              <a:rPr lang="ru-RU" sz="2900" dirty="0" err="1"/>
              <a:t>недоумявал</a:t>
            </a:r>
            <a:r>
              <a:rPr lang="ru-RU" sz="2900" dirty="0"/>
              <a:t> </a:t>
            </a:r>
            <a:r>
              <a:rPr lang="ru-RU" sz="2900" dirty="0" err="1"/>
              <a:t>старецът</a:t>
            </a:r>
            <a:r>
              <a:rPr lang="ru-RU" sz="2900" dirty="0"/>
              <a:t>. – </a:t>
            </a:r>
            <a:r>
              <a:rPr lang="ru-RU" sz="2900" dirty="0" err="1"/>
              <a:t>Така</a:t>
            </a:r>
            <a:r>
              <a:rPr lang="ru-RU" sz="2900" dirty="0"/>
              <a:t> </a:t>
            </a:r>
            <a:r>
              <a:rPr lang="ru-RU" sz="2900" dirty="0" err="1"/>
              <a:t>пропускаш</a:t>
            </a:r>
            <a:r>
              <a:rPr lang="ru-RU" sz="2900" dirty="0"/>
              <a:t> </a:t>
            </a:r>
            <a:r>
              <a:rPr lang="ru-RU" sz="2900" dirty="0" err="1"/>
              <a:t>щастието</a:t>
            </a:r>
            <a:r>
              <a:rPr lang="ru-RU" sz="2900" dirty="0"/>
              <a:t>...</a:t>
            </a:r>
          </a:p>
          <a:p>
            <a:pPr marL="0" indent="0" algn="just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9086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115616" y="980728"/>
            <a:ext cx="7056784" cy="49685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dirty="0"/>
              <a:t>- </a:t>
            </a:r>
            <a:r>
              <a:rPr lang="ru-RU" sz="2200" dirty="0" err="1"/>
              <a:t>Нямам</a:t>
            </a:r>
            <a:r>
              <a:rPr lang="ru-RU" sz="2200" dirty="0"/>
              <a:t> </a:t>
            </a:r>
            <a:r>
              <a:rPr lang="ru-RU" sz="2200" dirty="0" err="1"/>
              <a:t>време</a:t>
            </a:r>
            <a:r>
              <a:rPr lang="ru-RU" sz="2200" dirty="0"/>
              <a:t> за </a:t>
            </a:r>
            <a:r>
              <a:rPr lang="ru-RU" sz="2200" dirty="0" err="1"/>
              <a:t>щастие</a:t>
            </a:r>
            <a:r>
              <a:rPr lang="ru-RU" sz="2200" dirty="0"/>
              <a:t>! Аз </a:t>
            </a:r>
            <a:r>
              <a:rPr lang="ru-RU" sz="2200" dirty="0" err="1"/>
              <a:t>трябва</a:t>
            </a:r>
            <a:r>
              <a:rPr lang="ru-RU" sz="2200" dirty="0"/>
              <a:t> да се трудя и да страдам, за да </a:t>
            </a:r>
            <a:r>
              <a:rPr lang="ru-RU" sz="2200" dirty="0" err="1"/>
              <a:t>осигуря</a:t>
            </a:r>
            <a:r>
              <a:rPr lang="ru-RU" sz="2200" dirty="0"/>
              <a:t> </a:t>
            </a:r>
            <a:r>
              <a:rPr lang="ru-RU" sz="2200" dirty="0" err="1"/>
              <a:t>щастие</a:t>
            </a:r>
            <a:r>
              <a:rPr lang="ru-RU" sz="2200" dirty="0"/>
              <a:t> на </a:t>
            </a:r>
            <a:r>
              <a:rPr lang="ru-RU" sz="2200" dirty="0" err="1"/>
              <a:t>децата</a:t>
            </a:r>
            <a:r>
              <a:rPr lang="ru-RU" sz="2200" dirty="0"/>
              <a:t> и </a:t>
            </a:r>
            <a:r>
              <a:rPr lang="ru-RU" sz="2200" dirty="0" err="1"/>
              <a:t>внуците</a:t>
            </a:r>
            <a:r>
              <a:rPr lang="ru-RU" sz="2200" dirty="0"/>
              <a:t> си. </a:t>
            </a:r>
            <a:r>
              <a:rPr lang="ru-RU" sz="2200" dirty="0" err="1"/>
              <a:t>Моят</a:t>
            </a:r>
            <a:r>
              <a:rPr lang="ru-RU" sz="2200" dirty="0"/>
              <a:t> </a:t>
            </a:r>
            <a:r>
              <a:rPr lang="ru-RU" sz="2200" dirty="0" err="1"/>
              <a:t>дядо</a:t>
            </a:r>
            <a:r>
              <a:rPr lang="ru-RU" sz="2200" dirty="0"/>
              <a:t> е правил </a:t>
            </a:r>
            <a:r>
              <a:rPr lang="ru-RU" sz="2200" dirty="0" err="1"/>
              <a:t>същото</a:t>
            </a:r>
            <a:r>
              <a:rPr lang="ru-RU" sz="2200" dirty="0"/>
              <a:t> </a:t>
            </a:r>
            <a:r>
              <a:rPr lang="ru-RU" sz="2200" dirty="0" err="1"/>
              <a:t>заради</a:t>
            </a:r>
            <a:r>
              <a:rPr lang="ru-RU" sz="2200" dirty="0"/>
              <a:t> моя </a:t>
            </a:r>
            <a:r>
              <a:rPr lang="ru-RU" sz="2200" dirty="0" err="1"/>
              <a:t>баща</a:t>
            </a:r>
            <a:r>
              <a:rPr lang="ru-RU" sz="2200" dirty="0"/>
              <a:t>, а </a:t>
            </a:r>
            <a:r>
              <a:rPr lang="ru-RU" sz="2200" dirty="0" err="1"/>
              <a:t>моят</a:t>
            </a:r>
            <a:r>
              <a:rPr lang="ru-RU" sz="2200" dirty="0"/>
              <a:t> </a:t>
            </a:r>
            <a:r>
              <a:rPr lang="ru-RU" sz="2200" dirty="0" err="1"/>
              <a:t>баща</a:t>
            </a:r>
            <a:r>
              <a:rPr lang="ru-RU" sz="2200" dirty="0"/>
              <a:t> е страдал </a:t>
            </a:r>
            <a:r>
              <a:rPr lang="ru-RU" sz="2200" dirty="0" err="1"/>
              <a:t>заради</a:t>
            </a:r>
            <a:r>
              <a:rPr lang="ru-RU" sz="2200" dirty="0"/>
              <a:t> мен.</a:t>
            </a:r>
          </a:p>
          <a:p>
            <a:pPr marL="0" indent="0">
              <a:buNone/>
            </a:pPr>
            <a:r>
              <a:rPr lang="ru-RU" sz="2200" dirty="0"/>
              <a:t>- А </a:t>
            </a:r>
            <a:r>
              <a:rPr lang="ru-RU" sz="2200" dirty="0" err="1"/>
              <a:t>някой</a:t>
            </a:r>
            <a:r>
              <a:rPr lang="ru-RU" sz="2200" dirty="0"/>
              <a:t> от </a:t>
            </a:r>
            <a:r>
              <a:rPr lang="ru-RU" sz="2200" dirty="0" err="1"/>
              <a:t>вашето</a:t>
            </a:r>
            <a:r>
              <a:rPr lang="ru-RU" sz="2200" dirty="0"/>
              <a:t> семейство бил ли е </a:t>
            </a:r>
            <a:r>
              <a:rPr lang="ru-RU" sz="2200" dirty="0" err="1"/>
              <a:t>щастлив</a:t>
            </a:r>
            <a:r>
              <a:rPr lang="ru-RU" sz="2200" dirty="0"/>
              <a:t>? – </a:t>
            </a:r>
            <a:r>
              <a:rPr lang="ru-RU" sz="2200" dirty="0" err="1"/>
              <a:t>полюбопитствал</a:t>
            </a:r>
            <a:r>
              <a:rPr lang="ru-RU" sz="2200" dirty="0"/>
              <a:t> </a:t>
            </a:r>
            <a:r>
              <a:rPr lang="ru-RU" sz="2200" dirty="0" err="1"/>
              <a:t>странникът</a:t>
            </a:r>
            <a:r>
              <a:rPr lang="ru-RU" sz="2200" dirty="0"/>
              <a:t>.</a:t>
            </a:r>
            <a:br>
              <a:rPr lang="ru-RU" sz="2200" dirty="0"/>
            </a:br>
            <a:r>
              <a:rPr lang="ru-RU" sz="2200" dirty="0"/>
              <a:t>- Все </a:t>
            </a:r>
            <a:r>
              <a:rPr lang="ru-RU" sz="2200" dirty="0" err="1"/>
              <a:t>още</a:t>
            </a:r>
            <a:r>
              <a:rPr lang="ru-RU" sz="2200" dirty="0"/>
              <a:t> не, но </a:t>
            </a:r>
            <a:r>
              <a:rPr lang="ru-RU" sz="2200" dirty="0" err="1"/>
              <a:t>моите</a:t>
            </a:r>
            <a:r>
              <a:rPr lang="ru-RU" sz="2200" dirty="0"/>
              <a:t> </a:t>
            </a:r>
            <a:r>
              <a:rPr lang="ru-RU" sz="2200" dirty="0" err="1"/>
              <a:t>деца</a:t>
            </a:r>
            <a:r>
              <a:rPr lang="ru-RU" sz="2200" dirty="0"/>
              <a:t> и </a:t>
            </a:r>
            <a:r>
              <a:rPr lang="ru-RU" sz="2200" dirty="0" err="1"/>
              <a:t>внуците</a:t>
            </a:r>
            <a:r>
              <a:rPr lang="ru-RU" sz="2200" dirty="0"/>
              <a:t> ми </a:t>
            </a:r>
            <a:r>
              <a:rPr lang="ru-RU" sz="2200" dirty="0" err="1"/>
              <a:t>сигурно</a:t>
            </a:r>
            <a:r>
              <a:rPr lang="ru-RU" sz="2200" dirty="0"/>
              <a:t> </a:t>
            </a:r>
            <a:r>
              <a:rPr lang="ru-RU" sz="2200" dirty="0" err="1"/>
              <a:t>ще</a:t>
            </a:r>
            <a:r>
              <a:rPr lang="ru-RU" sz="2200" dirty="0"/>
              <a:t> </a:t>
            </a:r>
            <a:r>
              <a:rPr lang="ru-RU" sz="2200" dirty="0" err="1"/>
              <a:t>бъдат</a:t>
            </a:r>
            <a:r>
              <a:rPr lang="ru-RU" sz="2200" dirty="0"/>
              <a:t>! – </a:t>
            </a:r>
            <a:r>
              <a:rPr lang="ru-RU" sz="2200" dirty="0" err="1"/>
              <a:t>възкликнал</a:t>
            </a:r>
            <a:r>
              <a:rPr lang="ru-RU" sz="2200" dirty="0"/>
              <a:t> </a:t>
            </a:r>
            <a:r>
              <a:rPr lang="ru-RU" sz="2200" dirty="0" err="1"/>
              <a:t>човекът</a:t>
            </a:r>
            <a:r>
              <a:rPr lang="ru-RU" sz="2200" dirty="0"/>
              <a:t> и </a:t>
            </a:r>
            <a:r>
              <a:rPr lang="ru-RU" sz="2200" dirty="0" err="1"/>
              <a:t>отново</a:t>
            </a:r>
            <a:r>
              <a:rPr lang="ru-RU" sz="2200" dirty="0"/>
              <a:t> се </a:t>
            </a:r>
            <a:r>
              <a:rPr lang="ru-RU" sz="2200" dirty="0" err="1"/>
              <a:t>захванал</a:t>
            </a:r>
            <a:r>
              <a:rPr lang="ru-RU" sz="2200" dirty="0"/>
              <a:t> за </a:t>
            </a:r>
            <a:r>
              <a:rPr lang="ru-RU" sz="2200" dirty="0" err="1"/>
              <a:t>работата</a:t>
            </a:r>
            <a:r>
              <a:rPr lang="ru-RU" sz="2200" dirty="0"/>
              <a:t> си.</a:t>
            </a:r>
          </a:p>
          <a:p>
            <a:pPr marL="0" indent="0">
              <a:buNone/>
            </a:pPr>
            <a:r>
              <a:rPr lang="ru-RU" sz="2200" dirty="0"/>
              <a:t>- </a:t>
            </a:r>
            <a:r>
              <a:rPr lang="ru-RU" sz="2200" dirty="0" err="1"/>
              <a:t>Виж</a:t>
            </a:r>
            <a:r>
              <a:rPr lang="ru-RU" sz="2200" dirty="0"/>
              <a:t>, приятелю... </a:t>
            </a:r>
            <a:r>
              <a:rPr lang="ru-RU" sz="2200" dirty="0" err="1"/>
              <a:t>Позволи</a:t>
            </a:r>
            <a:r>
              <a:rPr lang="ru-RU" sz="2200" dirty="0"/>
              <a:t> ми да </a:t>
            </a:r>
            <a:r>
              <a:rPr lang="ru-RU" sz="2200" dirty="0" err="1"/>
              <a:t>ти</a:t>
            </a:r>
            <a:r>
              <a:rPr lang="ru-RU" sz="2200" dirty="0"/>
              <a:t> дам един </a:t>
            </a:r>
            <a:r>
              <a:rPr lang="ru-RU" sz="2200" dirty="0" err="1"/>
              <a:t>съвет</a:t>
            </a:r>
            <a:r>
              <a:rPr lang="ru-RU" sz="2200" dirty="0"/>
              <a:t>. </a:t>
            </a:r>
            <a:r>
              <a:rPr lang="ru-RU" sz="2200" dirty="0" err="1"/>
              <a:t>Неграмотният</a:t>
            </a:r>
            <a:r>
              <a:rPr lang="ru-RU" sz="2200" dirty="0"/>
              <a:t> не </a:t>
            </a:r>
            <a:r>
              <a:rPr lang="ru-RU" sz="2200" dirty="0" err="1"/>
              <a:t>може</a:t>
            </a:r>
            <a:r>
              <a:rPr lang="ru-RU" sz="2200" dirty="0"/>
              <a:t> да научи никого да чете. </a:t>
            </a:r>
            <a:r>
              <a:rPr lang="ru-RU" sz="2200" dirty="0" err="1"/>
              <a:t>Нито</a:t>
            </a:r>
            <a:r>
              <a:rPr lang="ru-RU" sz="2200" dirty="0"/>
              <a:t> </a:t>
            </a:r>
            <a:r>
              <a:rPr lang="ru-RU" sz="2200" dirty="0" err="1"/>
              <a:t>къртицата</a:t>
            </a:r>
            <a:r>
              <a:rPr lang="ru-RU" sz="2200" dirty="0"/>
              <a:t> </a:t>
            </a:r>
            <a:r>
              <a:rPr lang="ru-RU" sz="2200" dirty="0" err="1"/>
              <a:t>може</a:t>
            </a:r>
            <a:r>
              <a:rPr lang="ru-RU" sz="2200" dirty="0"/>
              <a:t> да </a:t>
            </a:r>
            <a:r>
              <a:rPr lang="ru-RU" sz="2200" dirty="0" err="1"/>
              <a:t>възпита</a:t>
            </a:r>
            <a:r>
              <a:rPr lang="ru-RU" sz="2200" dirty="0"/>
              <a:t> орел! </a:t>
            </a:r>
            <a:r>
              <a:rPr lang="ru-RU" sz="2200" dirty="0" err="1"/>
              <a:t>Така</a:t>
            </a:r>
            <a:r>
              <a:rPr lang="ru-RU" sz="2200" dirty="0"/>
              <a:t> че, </a:t>
            </a:r>
            <a:r>
              <a:rPr lang="ru-RU" sz="2200" dirty="0" err="1"/>
              <a:t>най-напред</a:t>
            </a:r>
            <a:r>
              <a:rPr lang="ru-RU" sz="2200" dirty="0"/>
              <a:t> се научи </a:t>
            </a:r>
            <a:r>
              <a:rPr lang="ru-RU" sz="2200" dirty="0" err="1"/>
              <a:t>ти</a:t>
            </a:r>
            <a:r>
              <a:rPr lang="ru-RU" sz="2200" dirty="0"/>
              <a:t> да </a:t>
            </a:r>
            <a:r>
              <a:rPr lang="ru-RU" sz="2200" dirty="0" err="1"/>
              <a:t>бъдеш</a:t>
            </a:r>
            <a:r>
              <a:rPr lang="ru-RU" sz="2200" dirty="0"/>
              <a:t> </a:t>
            </a:r>
            <a:r>
              <a:rPr lang="ru-RU" sz="2200" dirty="0" err="1"/>
              <a:t>щастлив</a:t>
            </a:r>
            <a:r>
              <a:rPr lang="ru-RU" sz="2200" dirty="0"/>
              <a:t>, за да </a:t>
            </a:r>
            <a:r>
              <a:rPr lang="ru-RU" sz="2200" dirty="0" err="1"/>
              <a:t>можеш</a:t>
            </a:r>
            <a:r>
              <a:rPr lang="ru-RU" sz="2200" dirty="0"/>
              <a:t> да </a:t>
            </a:r>
            <a:r>
              <a:rPr lang="ru-RU" sz="2200" dirty="0" err="1"/>
              <a:t>научиш</a:t>
            </a:r>
            <a:r>
              <a:rPr lang="ru-RU" sz="2200" dirty="0"/>
              <a:t> и </a:t>
            </a:r>
            <a:r>
              <a:rPr lang="ru-RU" sz="2200" dirty="0" err="1"/>
              <a:t>децата</a:t>
            </a:r>
            <a:r>
              <a:rPr lang="ru-RU" sz="2200" dirty="0"/>
              <a:t> си на </a:t>
            </a:r>
            <a:r>
              <a:rPr lang="ru-RU" sz="2200" dirty="0" err="1"/>
              <a:t>това</a:t>
            </a:r>
            <a:r>
              <a:rPr lang="ru-RU" sz="2200" dirty="0"/>
              <a:t>.</a:t>
            </a:r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1485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115616" y="980728"/>
            <a:ext cx="6912768" cy="48965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bg-BG" sz="2000" dirty="0" smtClean="0"/>
              <a:t>Естествен е стремежът да бъдем добри родители, да дадем най-доброто за децата си. </a:t>
            </a:r>
          </a:p>
          <a:p>
            <a:pPr marL="0" indent="0" algn="just">
              <a:buNone/>
            </a:pPr>
            <a:r>
              <a:rPr lang="bg-BG" sz="2000" dirty="0" smtClean="0"/>
              <a:t>Времето, прекарано с тях, ни прави истински щастливи.</a:t>
            </a:r>
          </a:p>
          <a:p>
            <a:pPr marL="0" indent="0" algn="just">
              <a:buNone/>
            </a:pPr>
            <a:r>
              <a:rPr lang="bg-BG" sz="2000" dirty="0" smtClean="0"/>
              <a:t>Наша е отговорността да не ги тласнем във виртуалното пространство, където да се превърнат в самотни хора.</a:t>
            </a:r>
          </a:p>
          <a:p>
            <a:pPr marL="0" indent="0" algn="just">
              <a:buNone/>
            </a:pPr>
            <a:endParaRPr lang="bg-BG" sz="2000" dirty="0"/>
          </a:p>
          <a:p>
            <a:pPr marL="0" indent="0" algn="just">
              <a:buNone/>
            </a:pPr>
            <a:endParaRPr lang="bg-BG" sz="2000" dirty="0" smtClean="0"/>
          </a:p>
          <a:p>
            <a:pPr marL="0" indent="0" algn="just">
              <a:buNone/>
            </a:pP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424688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абърче">
  <a:themeElements>
    <a:clrScheme name="Кабърче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абърче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бърче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456</TotalTime>
  <Words>679</Words>
  <Application>Microsoft Office PowerPoint</Application>
  <PresentationFormat>Презентация на цял екран (4:3)</PresentationFormat>
  <Paragraphs>39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3" baseType="lpstr">
      <vt:lpstr>Кабърче</vt:lpstr>
      <vt:lpstr>Презентация на PowerPoint</vt:lpstr>
      <vt:lpstr>ИНТЕРМАНИЯ</vt:lpstr>
      <vt:lpstr>Презентация на PowerPoint</vt:lpstr>
      <vt:lpstr>Презентация на PowerPoint</vt:lpstr>
      <vt:lpstr>ШЕСТ ПРИЧИНИ ДА СЕ ЗАМИСЛИМ:</vt:lpstr>
      <vt:lpstr>Презентация на PowerPoint</vt:lpstr>
      <vt:lpstr>КАКВИ СА РИСКОВЕТЕ В МРЕЖАТА?</vt:lpstr>
      <vt:lpstr>КАКВО ДА НАПРАВИМ?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Teacher</dc:creator>
  <cp:lastModifiedBy>pg</cp:lastModifiedBy>
  <cp:revision>107</cp:revision>
  <dcterms:created xsi:type="dcterms:W3CDTF">2017-10-24T05:34:47Z</dcterms:created>
  <dcterms:modified xsi:type="dcterms:W3CDTF">2019-01-08T07:47:59Z</dcterms:modified>
</cp:coreProperties>
</file>