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234" y="-16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Щракнете, за да редактирате стила на подзаглавията в образеца</a:t>
            </a:r>
            <a:endParaRPr kumimoji="0" lang="en-US"/>
          </a:p>
        </p:txBody>
      </p:sp>
      <p:sp>
        <p:nvSpPr>
          <p:cNvPr id="28" name="Заглавие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cxnSp>
        <p:nvCxnSpPr>
          <p:cNvPr id="8" name="Право съединение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аво съединение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5" name="Контейнер за 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16" name="Контейнер за номер на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онтейнер за съдържани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15" name="Контейнер за номер на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16" name="Контейнер за долния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17" name="Заглавие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cxnSp>
        <p:nvCxnSpPr>
          <p:cNvPr id="7" name="Право съединение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1" name="Контейнер за съдържани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13" name="Контейнер за съдържани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32" name="Контейнер за съдържани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34" name="Контейнер за съдържани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12" name="Текстов контейнер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cxnSp>
        <p:nvCxnSpPr>
          <p:cNvPr id="10" name="Право съединение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аво съединение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Контейнер за съдържани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31" name="Заглавие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bg-BG" dirty="0" smtClean="0"/>
              <a:t>Щракнете върху иконата, за да добавите картина</a:t>
            </a:r>
            <a:endParaRPr kumimoji="0" lang="en-US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</p:txBody>
      </p:sp>
      <p:sp>
        <p:nvSpPr>
          <p:cNvPr id="8" name="Контейнер за 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bg-BG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ов контейнер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Щракн., за да ред. стил на загл. в обр.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24" name="Контейнер за 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F873450-B7E5-4FE5-AB16-5E331B9F2A5D}" type="datetimeFigureOut">
              <a:rPr lang="bg-BG" smtClean="0"/>
              <a:t>15.10.2019 г.</a:t>
            </a:fld>
            <a:endParaRPr lang="bg-BG" dirty="0"/>
          </a:p>
        </p:txBody>
      </p:sp>
      <p:sp>
        <p:nvSpPr>
          <p:cNvPr id="10" name="Контейнер за долния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22" name="Контейнер за номер на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CD61617D-7A7D-404F-9287-0EDB8EAC062C}" type="slidenum">
              <a:rPr lang="bg-BG" smtClean="0"/>
              <a:t>‹#›</a:t>
            </a:fld>
            <a:endParaRPr lang="bg-BG" dirty="0"/>
          </a:p>
        </p:txBody>
      </p:sp>
      <p:sp>
        <p:nvSpPr>
          <p:cNvPr id="5" name="Контейнер за заглавие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bg-BG" smtClean="0"/>
              <a:t>Щракнете, за да редактирате стила на заглавието в образеца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642910" y="571480"/>
            <a:ext cx="6329362" cy="167163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</a:rPr>
              <a:t>Маркетингови стратегии в зависимост от етапите на жизнения цикъл на продукта</a:t>
            </a:r>
            <a:endParaRPr lang="bg-BG" sz="32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026" name="Picture 2" descr="C:\Users\Lenovo54\Desktop\167821952-smartwatch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110182">
            <a:off x="518233" y="2928780"/>
            <a:ext cx="2666112" cy="2458919"/>
          </a:xfrm>
          <a:prstGeom prst="rect">
            <a:avLst/>
          </a:prstGeom>
          <a:noFill/>
        </p:spPr>
      </p:pic>
      <p:pic>
        <p:nvPicPr>
          <p:cNvPr id="1027" name="Picture 3" descr="C:\Users\Lenovo54\Desktop\photo_verybig_3359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44619">
            <a:off x="3214364" y="3237601"/>
            <a:ext cx="2773997" cy="2428892"/>
          </a:xfrm>
          <a:prstGeom prst="rect">
            <a:avLst/>
          </a:prstGeom>
          <a:noFill/>
        </p:spPr>
      </p:pic>
      <p:pic>
        <p:nvPicPr>
          <p:cNvPr id="1028" name="Picture 4" descr="C:\Users\Lenovo54\Desktop\mobilni-telefoni-vtora-rak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50638">
            <a:off x="5871767" y="2520480"/>
            <a:ext cx="2684608" cy="227926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5119710"/>
          </a:xfrm>
        </p:spPr>
        <p:txBody>
          <a:bodyPr/>
          <a:lstStyle/>
          <a:p>
            <a:r>
              <a:rPr lang="ru-RU" b="1" dirty="0" smtClean="0">
                <a:solidFill>
                  <a:srgbClr val="FFFF00"/>
                </a:solidFill>
              </a:rPr>
              <a:t>1)</a:t>
            </a:r>
            <a:r>
              <a:rPr lang="ru-RU" dirty="0" smtClean="0">
                <a:solidFill>
                  <a:srgbClr val="FFFF00"/>
                </a:solidFill>
              </a:rPr>
              <a:t> Етап </a:t>
            </a:r>
            <a:r>
              <a:rPr lang="ru-RU" b="1" dirty="0" smtClean="0">
                <a:solidFill>
                  <a:srgbClr val="FFFF00"/>
                </a:solidFill>
              </a:rPr>
              <a:t>въвеждане на пазара</a:t>
            </a:r>
            <a:r>
              <a:rPr lang="ru-RU" dirty="0" smtClean="0">
                <a:solidFill>
                  <a:srgbClr val="FFFF00"/>
                </a:solidFill>
              </a:rPr>
              <a:t> -при въвеждане на нов продукт на пазара, маркетинговите мениджъри могат да определят високо или ниско равнище на всеки елемент от маркетинговия микс - качество на продукта, цена, пласмент и маркетингово стимулиране. Маркетингови стратегии на етап въвеждане на пазара биват:</a:t>
            </a:r>
            <a:endParaRPr lang="bg-BG" dirty="0">
              <a:solidFill>
                <a:srgbClr val="FFFF00"/>
              </a:solidFill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229600" cy="101443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chemeClr val="tx1"/>
                </a:solidFill>
              </a:rPr>
              <a:t>Жизненият цикъл на продуктите включва следните четири фази :</a:t>
            </a:r>
            <a:endParaRPr lang="bg-BG" sz="32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6357959"/>
          </a:xfrm>
        </p:spPr>
        <p:txBody>
          <a:bodyPr>
            <a:normAutofit fontScale="92500" lnSpcReduction="20000"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1. </a:t>
            </a:r>
            <a:r>
              <a:rPr lang="ru-RU" sz="2300" b="1" dirty="0" smtClean="0">
                <a:solidFill>
                  <a:srgbClr val="FFFF00"/>
                </a:solidFill>
              </a:rPr>
              <a:t>Стратегия на бързо обиране на каймака.</a:t>
            </a:r>
            <a:r>
              <a:rPr lang="ru-RU" sz="2300" dirty="0" smtClean="0">
                <a:solidFill>
                  <a:srgbClr val="FFFF00"/>
                </a:solidFill>
              </a:rPr>
              <a:t> </a:t>
            </a:r>
            <a:r>
              <a:rPr lang="ru-RU" sz="2300" dirty="0" smtClean="0"/>
              <a:t>При нея новият продукт се въвежда на пазара с висока цена и със силна подкрепа от маркетинговото стимулиране. С високата цена се цели осигуряването на висока пе-</a:t>
            </a:r>
            <a:br>
              <a:rPr lang="ru-RU" sz="2300" dirty="0" smtClean="0"/>
            </a:br>
            <a:r>
              <a:rPr lang="ru-RU" sz="2300" dirty="0" smtClean="0"/>
              <a:t>чалба, а с влагането на много средства за стимулирането му се цели да се информира пазара и да се убедят потребителите в достойнствата на новия продукт. Тази стратегия се оправдава при следните условия - голямата част от пазара не с осведомен за продукта; тези, които са разбра-</a:t>
            </a:r>
            <a:br>
              <a:rPr lang="ru-RU" sz="2300" dirty="0" smtClean="0"/>
            </a:br>
            <a:r>
              <a:rPr lang="ru-RU" sz="2300" dirty="0" smtClean="0"/>
              <a:t>ли за него искат да го притежават и могат да заплатят исканата цена; когато вече са налице конкуренти; фирмата желае да изгради предпочитание към своята търговска марка.</a:t>
            </a:r>
            <a:endParaRPr lang="en-US" sz="2300" dirty="0" smtClean="0"/>
          </a:p>
          <a:p>
            <a:r>
              <a:rPr lang="en-US" sz="3200" dirty="0" smtClean="0">
                <a:solidFill>
                  <a:srgbClr val="FF0000"/>
                </a:solidFill>
              </a:rPr>
              <a:t>2. </a:t>
            </a:r>
            <a:r>
              <a:rPr lang="ru-RU" sz="2300" b="1" dirty="0" smtClean="0">
                <a:solidFill>
                  <a:srgbClr val="FFFF00"/>
                </a:solidFill>
              </a:rPr>
              <a:t>Стратегия на бавно обиране на каймака.</a:t>
            </a:r>
            <a:r>
              <a:rPr lang="ru-RU" sz="2300" dirty="0" smtClean="0"/>
              <a:t> При нея новият продукт се въвежда па пазара с висока цена и със слаба подкрепа от маркетинговото стимулиране. Целта с добиване на висока печалба в резултат на високата цена и ниските разходи за стимулиране. Тази стратегия има</a:t>
            </a:r>
            <a:br>
              <a:rPr lang="ru-RU" sz="2300" dirty="0" smtClean="0"/>
            </a:br>
            <a:r>
              <a:rPr lang="ru-RU" sz="2300" dirty="0" smtClean="0"/>
              <a:t>смисъл, когато - пазарът с ограничен по обем; по-голямата част от потребителите вече са осведомени за продукта и неговите свойства; купувачите не са чувствителни към цената и са склонни да я заплатят; липсва</a:t>
            </a:r>
            <a:br>
              <a:rPr lang="ru-RU" sz="2300" dirty="0" smtClean="0"/>
            </a:br>
            <a:r>
              <a:rPr lang="ru-RU" sz="2300" dirty="0" smtClean="0"/>
              <a:t>конкуренция.</a:t>
            </a:r>
            <a:endParaRPr lang="en-US" sz="2300" dirty="0" smtClean="0">
              <a:solidFill>
                <a:srgbClr val="FF0000"/>
              </a:solidFill>
            </a:endParaRPr>
          </a:p>
          <a:p>
            <a:endParaRPr lang="bg-BG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лавие 2"/>
          <p:cNvSpPr>
            <a:spLocks noGrp="1"/>
          </p:cNvSpPr>
          <p:nvPr>
            <p:ph idx="1"/>
          </p:nvPr>
        </p:nvSpPr>
        <p:spPr>
          <a:xfrm>
            <a:off x="457200" y="214313"/>
            <a:ext cx="8229600" cy="5881687"/>
          </a:xfrm>
        </p:spPr>
        <p:txBody>
          <a:bodyPr>
            <a:normAutofit/>
          </a:bodyPr>
          <a:lstStyle/>
          <a:p>
            <a:r>
              <a:rPr lang="en-US" sz="3000" dirty="0" smtClean="0">
                <a:solidFill>
                  <a:srgbClr val="FFFF00"/>
                </a:solidFill>
              </a:rPr>
              <a:t>3.</a:t>
            </a:r>
            <a:r>
              <a:rPr lang="ru-RU" sz="3200" b="1" dirty="0" smtClean="0"/>
              <a:t> </a:t>
            </a:r>
            <a:r>
              <a:rPr lang="ru-RU" sz="1900" b="1" dirty="0" smtClean="0">
                <a:solidFill>
                  <a:srgbClr val="FFFF00"/>
                </a:solidFill>
              </a:rPr>
              <a:t>Стратегия на бързо проникване на пазара</a:t>
            </a:r>
            <a:r>
              <a:rPr lang="ru-RU" sz="1900" b="1" dirty="0" smtClean="0"/>
              <a:t>.</a:t>
            </a:r>
            <a:r>
              <a:rPr lang="ru-RU" sz="1900" dirty="0" smtClean="0"/>
              <a:t> При нея новият про-</a:t>
            </a:r>
            <a:br>
              <a:rPr lang="ru-RU" sz="1900" dirty="0" smtClean="0"/>
            </a:br>
            <a:r>
              <a:rPr lang="ru-RU" sz="1900" dirty="0" smtClean="0"/>
              <a:t>дукт се въвежда на пазара с писка цена и със силна подкрепа от маркетинговото стимулиране. С тази стратегия най-бързо се прониква на пазара и</a:t>
            </a:r>
            <a:br>
              <a:rPr lang="ru-RU" sz="1900" dirty="0" smtClean="0"/>
            </a:br>
            <a:r>
              <a:rPr lang="ru-RU" sz="1900" dirty="0" smtClean="0"/>
              <a:t>се завоюва пазарен дял. Използва се, когато - пазарът с голям; пазарът не с осведомен за продукта; купувачите са чувствителни към цената; има</a:t>
            </a:r>
            <a:br>
              <a:rPr lang="ru-RU" sz="1900" dirty="0" smtClean="0"/>
            </a:br>
            <a:r>
              <a:rPr lang="ru-RU" sz="1900" dirty="0" smtClean="0"/>
              <a:t>силна потенциална конкуренция; разходите на фирмата са в съответстие с мащаба на производството и натрупания й опит (ниски са).</a:t>
            </a:r>
            <a:endParaRPr lang="en-US" sz="1900" dirty="0" smtClean="0"/>
          </a:p>
          <a:p>
            <a:endParaRPr lang="en-US" sz="1900" dirty="0" smtClean="0">
              <a:solidFill>
                <a:srgbClr val="FFFF00"/>
              </a:solidFill>
            </a:endParaRPr>
          </a:p>
          <a:p>
            <a:endParaRPr lang="en-US" sz="1900" dirty="0" smtClean="0">
              <a:solidFill>
                <a:srgbClr val="FFFF00"/>
              </a:solidFill>
            </a:endParaRPr>
          </a:p>
          <a:p>
            <a:endParaRPr lang="bg-BG" sz="1900" dirty="0">
              <a:solidFill>
                <a:srgbClr val="FFFF00"/>
              </a:solidFill>
            </a:endParaRPr>
          </a:p>
        </p:txBody>
      </p:sp>
      <p:pic>
        <p:nvPicPr>
          <p:cNvPr id="2050" name="Picture 2" descr="C:\Users\Lenovo54\Desktop\EasyImpact_570-800x8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36374">
            <a:off x="814360" y="3460938"/>
            <a:ext cx="3113109" cy="3018471"/>
          </a:xfrm>
          <a:prstGeom prst="rect">
            <a:avLst/>
          </a:prstGeom>
          <a:noFill/>
        </p:spPr>
      </p:pic>
      <p:pic>
        <p:nvPicPr>
          <p:cNvPr id="2051" name="Picture 3" descr="C:\Users\Lenovo54\Desktop\281785633.stihl-ms-27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146559">
            <a:off x="4347945" y="3702939"/>
            <a:ext cx="4318337" cy="23098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3"/>
          <p:cNvSpPr>
            <a:spLocks noGrp="1"/>
          </p:cNvSpPr>
          <p:nvPr>
            <p:ph idx="1"/>
          </p:nvPr>
        </p:nvSpPr>
        <p:spPr>
          <a:xfrm>
            <a:off x="457200" y="285750"/>
            <a:ext cx="8229600" cy="5810250"/>
          </a:xfrm>
        </p:spPr>
        <p:txBody>
          <a:bodyPr>
            <a:normAutofit/>
          </a:bodyPr>
          <a:lstStyle/>
          <a:p>
            <a:r>
              <a:rPr lang="bg-BG" sz="3000" b="1" dirty="0" smtClean="0">
                <a:solidFill>
                  <a:srgbClr val="FFFF00"/>
                </a:solidFill>
              </a:rPr>
              <a:t>4.</a:t>
            </a:r>
            <a:r>
              <a:rPr lang="ru-RU" sz="3200" b="1" dirty="0" smtClean="0"/>
              <a:t> </a:t>
            </a:r>
            <a:r>
              <a:rPr lang="ru-RU" sz="2400" b="1" dirty="0" smtClean="0">
                <a:solidFill>
                  <a:srgbClr val="FFFF00"/>
                </a:solidFill>
              </a:rPr>
              <a:t>Стратегия на бавно проникване на пазара</a:t>
            </a:r>
            <a:r>
              <a:rPr lang="ru-RU" sz="3200" b="1" dirty="0" smtClean="0">
                <a:solidFill>
                  <a:srgbClr val="FFFF00"/>
                </a:solidFill>
              </a:rPr>
              <a:t>.</a:t>
            </a:r>
            <a:endParaRPr lang="en-US" sz="3200" b="1" dirty="0" smtClean="0">
              <a:solidFill>
                <a:srgbClr val="FFFF00"/>
              </a:solidFill>
            </a:endParaRPr>
          </a:p>
          <a:p>
            <a:r>
              <a:rPr lang="ru-RU" sz="2200" dirty="0" smtClean="0"/>
              <a:t>При нея новият продукт се въвежда на пазара с ниска цена и със слаба подкрепа от маркетинговото стимулиране. Ниската цена ще насърчи бързото възприемане на продукта от пазара и ръста на пазарния дял, ниските разходи за</a:t>
            </a:r>
            <a:br>
              <a:rPr lang="ru-RU" sz="2200" dirty="0" smtClean="0"/>
            </a:br>
            <a:r>
              <a:rPr lang="ru-RU" sz="2200" dirty="0" smtClean="0"/>
              <a:t>стимулиране ще осигурят получаването на печалба. Тя се използва, когато - пазарът с голям; той с добре запознат с продукта; търсенето с силно еластично към цената, но не и към маркетинговото стимулиране; налице с конкуренция.</a:t>
            </a:r>
            <a:endParaRPr lang="bg-BG" sz="2200" dirty="0">
              <a:solidFill>
                <a:srgbClr val="FFFF00"/>
              </a:solidFill>
            </a:endParaRPr>
          </a:p>
        </p:txBody>
      </p:sp>
      <p:pic>
        <p:nvPicPr>
          <p:cNvPr id="3074" name="Picture 2" descr="C:\Users\Lenovo54\Desktop\Global_38WK95C_2018_Basic_Medium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714752"/>
            <a:ext cx="2725757" cy="2725757"/>
          </a:xfrm>
          <a:prstGeom prst="rect">
            <a:avLst/>
          </a:prstGeom>
          <a:noFill/>
        </p:spPr>
      </p:pic>
      <p:pic>
        <p:nvPicPr>
          <p:cNvPr id="3075" name="Picture 3" descr="C:\Users\Lenovo54\Desktop\457995409.benq-zowie-xl254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5" y="3714752"/>
            <a:ext cx="2571768" cy="2901373"/>
          </a:xfrm>
          <a:prstGeom prst="rect">
            <a:avLst/>
          </a:prstGeom>
          <a:noFill/>
        </p:spPr>
      </p:pic>
      <p:pic>
        <p:nvPicPr>
          <p:cNvPr id="3076" name="Picture 4" descr="C:\Users\Lenovo54\Desktop\image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88" y="4071942"/>
            <a:ext cx="2438400" cy="20717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881710"/>
          </a:xfrm>
        </p:spPr>
        <p:txBody>
          <a:bodyPr>
            <a:normAutofit/>
          </a:bodyPr>
          <a:lstStyle/>
          <a:p>
            <a:r>
              <a:rPr lang="ru-RU" sz="3000" b="1" dirty="0" smtClean="0">
                <a:solidFill>
                  <a:srgbClr val="FFFF00"/>
                </a:solidFill>
              </a:rPr>
              <a:t>2)</a:t>
            </a:r>
            <a:r>
              <a:rPr lang="ru-RU" sz="2100" dirty="0" smtClean="0"/>
              <a:t> </a:t>
            </a:r>
            <a:r>
              <a:rPr lang="ru-RU" sz="2100" b="1" dirty="0" smtClean="0">
                <a:solidFill>
                  <a:srgbClr val="FFFF00"/>
                </a:solidFill>
              </a:rPr>
              <a:t>Етап пазарен растеж - к</a:t>
            </a:r>
            <a:r>
              <a:rPr lang="ru-RU" sz="2100" dirty="0" smtClean="0">
                <a:solidFill>
                  <a:srgbClr val="FFFF00"/>
                </a:solidFill>
              </a:rPr>
              <a:t>ачеството на изделието </a:t>
            </a:r>
            <a:r>
              <a:rPr lang="ru-RU" sz="2100" dirty="0" smtClean="0"/>
              <a:t>се стабилизира, а потрeбителите започват да го търсят. Това води до увеличаване на продажбите.</a:t>
            </a:r>
            <a:br>
              <a:rPr lang="ru-RU" sz="2100" dirty="0" smtClean="0"/>
            </a:br>
            <a:r>
              <a:rPr lang="ru-RU" sz="2100" dirty="0" smtClean="0"/>
              <a:t>Появяват се конкурентни изделия, което изисква активна маркетингова подръжка. Увеличените мащаби на производството и продажбите, оба че водят до снижаване на общите разходи. Изделието реализира нарастваща печалба. На този етап маркетинговите специалисти прилагат </a:t>
            </a:r>
            <a:r>
              <a:rPr lang="ru-RU" sz="2100" b="1" dirty="0" smtClean="0"/>
              <a:t>няколко стратегии за поддържане на пазарния растеж</a:t>
            </a:r>
            <a:r>
              <a:rPr lang="ru-RU" sz="2100" dirty="0" smtClean="0"/>
              <a:t> възможно най-дълго. Такива са:</a:t>
            </a:r>
            <a:endParaRPr lang="en-US" sz="2100" dirty="0" smtClean="0"/>
          </a:p>
          <a:p>
            <a:endParaRPr lang="bg-BG" sz="2100" dirty="0"/>
          </a:p>
        </p:txBody>
      </p:sp>
      <p:pic>
        <p:nvPicPr>
          <p:cNvPr id="4098" name="Picture 2" descr="C:\Users\Lenovo54\Desktop\417_600x600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7" y="3714752"/>
            <a:ext cx="2643206" cy="2786082"/>
          </a:xfrm>
          <a:prstGeom prst="rect">
            <a:avLst/>
          </a:prstGeom>
          <a:noFill/>
        </p:spPr>
      </p:pic>
      <p:pic>
        <p:nvPicPr>
          <p:cNvPr id="4099" name="Picture 3" descr="C:\Users\Lenovo54\Desktop\samsung-small-tv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0" y="4000504"/>
            <a:ext cx="2857519" cy="2214578"/>
          </a:xfrm>
          <a:prstGeom prst="rect">
            <a:avLst/>
          </a:prstGeom>
          <a:noFill/>
        </p:spPr>
      </p:pic>
      <p:pic>
        <p:nvPicPr>
          <p:cNvPr id="4100" name="Picture 4" descr="C:\Users\Lenovo54\Desktop\860_4017a0c97c5533a6eb183b24a07609d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3429000"/>
            <a:ext cx="2187576" cy="278608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съдържание 1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38834"/>
          </a:xfrm>
        </p:spPr>
        <p:txBody>
          <a:bodyPr/>
          <a:lstStyle/>
          <a:p>
            <a:r>
              <a:rPr lang="bg-BG" sz="2000" b="1" dirty="0" smtClean="0"/>
              <a:t>1. Подобряване на качеството на продукта и допълването му с нови характеристики, които му придават по-съвършен вид;</a:t>
            </a:r>
          </a:p>
          <a:p>
            <a:r>
              <a:rPr lang="bg-BG" sz="2000" b="1" dirty="0" smtClean="0"/>
              <a:t>2. Добавяне па нови модели от продукта и пускане на странични продукти;</a:t>
            </a:r>
          </a:p>
          <a:p>
            <a:r>
              <a:rPr lang="bg-BG" sz="2000" b="1" dirty="0" smtClean="0"/>
              <a:t>3. Навлизане в нови пазарни сегменти;</a:t>
            </a:r>
          </a:p>
          <a:p>
            <a:r>
              <a:rPr lang="bg-BG" sz="2000" b="1" dirty="0" smtClean="0"/>
              <a:t>4. Навлизане в нови капали за дистрибуция;</a:t>
            </a:r>
          </a:p>
          <a:p>
            <a:r>
              <a:rPr lang="bg-BG" sz="2000" b="1" dirty="0" smtClean="0"/>
              <a:t>5. Преминаване от реклама за осведомяване към реклама за изграждане па предпочитане на продукта и за стимулиране за покупка;</a:t>
            </a:r>
          </a:p>
          <a:p>
            <a:r>
              <a:rPr lang="bg-BG" sz="2000" b="1" dirty="0" smtClean="0"/>
              <a:t>6. Своевременно намаляване на цените, за да се привлече следващото ниво купувачи, които са по-чувствитслни към цените</a:t>
            </a:r>
            <a:r>
              <a:rPr lang="bg-BG" b="1" dirty="0" smtClean="0"/>
              <a:t>.</a:t>
            </a:r>
          </a:p>
          <a:p>
            <a:endParaRPr lang="bg-BG" dirty="0"/>
          </a:p>
        </p:txBody>
      </p:sp>
      <p:pic>
        <p:nvPicPr>
          <p:cNvPr id="5122" name="Picture 2" descr="C:\Users\Lenovo54\Desktop\изтеглен файл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572008"/>
            <a:ext cx="2857520" cy="1847850"/>
          </a:xfrm>
          <a:prstGeom prst="rect">
            <a:avLst/>
          </a:prstGeom>
          <a:noFill/>
        </p:spPr>
      </p:pic>
      <p:pic>
        <p:nvPicPr>
          <p:cNvPr id="5124" name="Picture 4" descr="C:\Users\Lenovo54\Desktop\res_ac872e2c34c1be03f92e36489bbfab67_fu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89554">
            <a:off x="3930010" y="4291621"/>
            <a:ext cx="2160683" cy="2105149"/>
          </a:xfrm>
          <a:prstGeom prst="rect">
            <a:avLst/>
          </a:prstGeom>
          <a:noFill/>
        </p:spPr>
      </p:pic>
      <p:pic>
        <p:nvPicPr>
          <p:cNvPr id="5125" name="Picture 5" descr="C:\Users\Lenovo54\Desktop\product92016080313365657a182f8cdfc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985459">
            <a:off x="6411002" y="4568387"/>
            <a:ext cx="2242341" cy="170949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лавие 2"/>
          <p:cNvSpPr>
            <a:spLocks noGrp="1"/>
          </p:cNvSpPr>
          <p:nvPr>
            <p:ph idx="1"/>
          </p:nvPr>
        </p:nvSpPr>
        <p:spPr>
          <a:xfrm>
            <a:off x="457200" y="142875"/>
            <a:ext cx="8229600" cy="5953125"/>
          </a:xfrm>
        </p:spPr>
        <p:txBody>
          <a:bodyPr/>
          <a:lstStyle/>
          <a:p>
            <a:r>
              <a:rPr lang="bg-BG" sz="3000" b="1" dirty="0" smtClean="0"/>
              <a:t>3)</a:t>
            </a:r>
            <a:r>
              <a:rPr lang="bg-BG" b="1" dirty="0" smtClean="0"/>
              <a:t> </a:t>
            </a:r>
            <a:r>
              <a:rPr lang="bg-BG" sz="2000" b="1" dirty="0" smtClean="0"/>
              <a:t>Етап</a:t>
            </a:r>
            <a:r>
              <a:rPr lang="bg-BG" sz="2000" dirty="0" smtClean="0"/>
              <a:t> </a:t>
            </a:r>
            <a:r>
              <a:rPr lang="bg-BG" sz="2000" b="1" dirty="0" smtClean="0"/>
              <a:t>зрялост -н</a:t>
            </a:r>
            <a:r>
              <a:rPr lang="bg-BG" sz="2000" dirty="0" smtClean="0"/>
              <a:t>а етапа на зрялост някои фирми изоставят по-слабите си продукти с оглед да концентрират усилията и средствата си върху по-изгодни-</a:t>
            </a:r>
            <a:br>
              <a:rPr lang="bg-BG" sz="2000" dirty="0" smtClean="0"/>
            </a:br>
            <a:r>
              <a:rPr lang="bg-BG" sz="2000" dirty="0" smtClean="0"/>
              <a:t>те и новите си продукти. Други използват различни стратегии за "извличане" на това, което може, от старите си продукти. </a:t>
            </a:r>
            <a:r>
              <a:rPr lang="bg-BG" sz="2000" b="1" dirty="0" smtClean="0"/>
              <a:t>Възможните стратегии</a:t>
            </a:r>
            <a:r>
              <a:rPr lang="bg-BG" sz="2000" dirty="0" smtClean="0"/>
              <a:t> се групират в три групи:</a:t>
            </a:r>
          </a:p>
          <a:p>
            <a:r>
              <a:rPr lang="bg-BG" sz="2000" b="1" dirty="0" smtClean="0"/>
              <a:t>1. Стратегии за модификация на пазара - п</a:t>
            </a:r>
            <a:r>
              <a:rPr lang="bg-BG" sz="2000" dirty="0" smtClean="0"/>
              <a:t>ри тях фирмата се опит-</a:t>
            </a:r>
            <a:br>
              <a:rPr lang="bg-BG" sz="2000" dirty="0" smtClean="0"/>
            </a:br>
            <a:r>
              <a:rPr lang="bg-BG" sz="2000" dirty="0" smtClean="0"/>
              <a:t>ва да разшири пазара на зрелия си продукт, като </a:t>
            </a:r>
            <a:r>
              <a:rPr lang="bg-BG" sz="2000" b="1" dirty="0" smtClean="0"/>
              <a:t>работи с двата основни фактора,</a:t>
            </a:r>
            <a:r>
              <a:rPr lang="bg-BG" sz="2000" dirty="0" smtClean="0"/>
              <a:t> които</a:t>
            </a:r>
          </a:p>
          <a:p>
            <a:endParaRPr lang="bg-BG" dirty="0"/>
          </a:p>
        </p:txBody>
      </p:sp>
      <p:pic>
        <p:nvPicPr>
          <p:cNvPr id="6147" name="Picture 3" descr="C:\Users\Lenovo54\Desktop\CCB6644ABM_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786" y="3714752"/>
            <a:ext cx="3357586" cy="2786057"/>
          </a:xfrm>
          <a:prstGeom prst="rect">
            <a:avLst/>
          </a:prstGeom>
          <a:noFill/>
        </p:spPr>
      </p:pic>
      <p:pic>
        <p:nvPicPr>
          <p:cNvPr id="6148" name="Picture 4" descr="C:\Users\Lenovo54\Desktop\16749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1029512">
            <a:off x="4858179" y="3504336"/>
            <a:ext cx="2878134" cy="28393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Хартия">
  <a:themeElements>
    <a:clrScheme name="Харти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Харти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Харти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45</TotalTime>
  <Words>147</Words>
  <Application>Microsoft Office PowerPoint</Application>
  <PresentationFormat>Презентация на цял екран (4:3)</PresentationFormat>
  <Paragraphs>18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8</vt:i4>
      </vt:variant>
    </vt:vector>
  </HeadingPairs>
  <TitlesOfParts>
    <vt:vector size="9" baseType="lpstr">
      <vt:lpstr>Хартия</vt:lpstr>
      <vt:lpstr>Презентация на PowerPoint</vt:lpstr>
      <vt:lpstr>Жизненият цикъл на продуктите включва следните четири фази :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Lenovo54</dc:creator>
  <cp:lastModifiedBy>Fujitsu7</cp:lastModifiedBy>
  <cp:revision>5</cp:revision>
  <dcterms:created xsi:type="dcterms:W3CDTF">2019-10-15T09:21:52Z</dcterms:created>
  <dcterms:modified xsi:type="dcterms:W3CDTF">2019-10-15T12:38:30Z</dcterms:modified>
</cp:coreProperties>
</file>