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Blanka" charset="1" panose="00000000000000000000"/>
      <p:regular r:id="rId17"/>
    </p:embeddedFont>
    <p:embeddedFont>
      <p:font typeface="DM Sans Bold" charset="1" panose="00000000000000000000"/>
      <p:regular r:id="rId18"/>
    </p:embeddedFont>
    <p:embeddedFont>
      <p:font typeface="Canva Sans Bold" charset="1" panose="020B0803030501040103"/>
      <p:regular r:id="rId19"/>
    </p:embeddedFont>
    <p:embeddedFont>
      <p:font typeface="Scripter" charset="1" panose="00000000000000000000"/>
      <p:regular r:id="rId20"/>
    </p:embeddedFont>
    <p:embeddedFont>
      <p:font typeface="Glacial Indifference" charset="1" panose="00000000000000000000"/>
      <p:regular r:id="rId21"/>
    </p:embeddedFont>
    <p:embeddedFont>
      <p:font typeface="Glacial Indifference Bold" charset="1" panose="000008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solidFill>
          <a:srgbClr val="A7DD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080356" y="6051958"/>
            <a:ext cx="4556054" cy="3552053"/>
            <a:chOff x="0" y="0"/>
            <a:chExt cx="895934" cy="698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5934" cy="698500"/>
            </a:xfrm>
            <a:custGeom>
              <a:avLst/>
              <a:gdLst/>
              <a:ahLst/>
              <a:cxnLst/>
              <a:rect r="r" b="b" t="t" l="l"/>
              <a:pathLst>
                <a:path h="698500" w="895934">
                  <a:moveTo>
                    <a:pt x="895934" y="349250"/>
                  </a:moveTo>
                  <a:lnTo>
                    <a:pt x="69273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92734" y="0"/>
                  </a:lnTo>
                  <a:lnTo>
                    <a:pt x="895934" y="349250"/>
                  </a:lnTo>
                  <a:close/>
                </a:path>
              </a:pathLst>
            </a:custGeom>
            <a:solidFill>
              <a:srgbClr val="E87B6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14300" y="-333375"/>
              <a:ext cx="667334" cy="1031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356"/>
                </a:lnSpc>
                <a:spcBef>
                  <a:spcPct val="0"/>
                </a:spcBef>
              </a:pPr>
              <a:r>
                <a:rPr lang="en-US" sz="17397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S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915949" y="5935345"/>
            <a:ext cx="4133298" cy="3552053"/>
            <a:chOff x="0" y="0"/>
            <a:chExt cx="812800" cy="6985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2BE4B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114300" y="-333375"/>
              <a:ext cx="584200" cy="1031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360"/>
                </a:lnSpc>
                <a:spcBef>
                  <a:spcPct val="0"/>
                </a:spcBef>
              </a:pPr>
              <a:r>
                <a:rPr lang="en-US" sz="17400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T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5152286" y="5706247"/>
            <a:ext cx="4133298" cy="3552053"/>
            <a:chOff x="0" y="0"/>
            <a:chExt cx="812800" cy="698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D1508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14300" y="-333375"/>
              <a:ext cx="584200" cy="1031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360"/>
                </a:lnSpc>
                <a:spcBef>
                  <a:spcPct val="0"/>
                </a:spcBef>
              </a:pPr>
              <a:r>
                <a:rPr lang="en-US" sz="17400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E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424144">
            <a:off x="8361091" y="5519364"/>
            <a:ext cx="3991606" cy="3552053"/>
            <a:chOff x="0" y="0"/>
            <a:chExt cx="784937" cy="6985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84937" cy="698500"/>
            </a:xfrm>
            <a:custGeom>
              <a:avLst/>
              <a:gdLst/>
              <a:ahLst/>
              <a:cxnLst/>
              <a:rect r="r" b="b" t="t" l="l"/>
              <a:pathLst>
                <a:path h="698500" w="784937">
                  <a:moveTo>
                    <a:pt x="784937" y="349250"/>
                  </a:moveTo>
                  <a:lnTo>
                    <a:pt x="581737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581737" y="0"/>
                  </a:lnTo>
                  <a:lnTo>
                    <a:pt x="784937" y="349250"/>
                  </a:lnTo>
                  <a:close/>
                </a:path>
              </a:pathLst>
            </a:custGeom>
            <a:solidFill>
              <a:srgbClr val="3CA6BF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114300" y="-333375"/>
              <a:ext cx="556337" cy="1031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360"/>
                </a:lnSpc>
                <a:spcBef>
                  <a:spcPct val="0"/>
                </a:spcBef>
              </a:pPr>
              <a:r>
                <a:rPr lang="en-US" sz="17400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M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-623677" y="801666"/>
            <a:ext cx="16749095" cy="227034"/>
            <a:chOff x="0" y="0"/>
            <a:chExt cx="4411284" cy="5979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11284" cy="59795"/>
            </a:xfrm>
            <a:custGeom>
              <a:avLst/>
              <a:gdLst/>
              <a:ahLst/>
              <a:cxnLst/>
              <a:rect r="r" b="b" t="t" l="l"/>
              <a:pathLst>
                <a:path h="59795" w="4411284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734645" y="1874323"/>
            <a:ext cx="16244206" cy="38440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28"/>
              </a:lnSpc>
            </a:pPr>
            <a:r>
              <a:rPr lang="en-US" sz="5377" b="true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ПГ "Петър Парчевич" - Раковски</a:t>
            </a:r>
          </a:p>
          <a:p>
            <a:pPr algn="ctr">
              <a:lnSpc>
                <a:spcPts val="3748"/>
              </a:lnSpc>
            </a:pPr>
          </a:p>
          <a:p>
            <a:pPr algn="ctr">
              <a:lnSpc>
                <a:spcPts val="3748"/>
              </a:lnSpc>
            </a:pPr>
            <a:r>
              <a:rPr lang="en-US" sz="2677" b="true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СТЕМ НАУКИТЕ </a:t>
            </a:r>
            <a:r>
              <a:rPr lang="en-US" sz="2677" b="true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И БЪДЕЩЕТО</a:t>
            </a:r>
          </a:p>
          <a:p>
            <a:pPr algn="ctr">
              <a:lnSpc>
                <a:spcPts val="3748"/>
              </a:lnSpc>
            </a:pPr>
          </a:p>
          <a:p>
            <a:pPr algn="ctr">
              <a:lnSpc>
                <a:spcPts val="3748"/>
              </a:lnSpc>
            </a:pPr>
            <a:r>
              <a:rPr lang="en-US" sz="2677" b="true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В ПГ “Петър Парчевич” се прилагат </a:t>
            </a:r>
            <a:r>
              <a:rPr lang="en-US" sz="2677" b="true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Иновативни подходи, технологии и професионална подготовка за развитието на младите таланти в съвременния свят.</a:t>
            </a:r>
          </a:p>
          <a:p>
            <a:pPr algn="ctr">
              <a:lnSpc>
                <a:spcPts val="4463"/>
              </a:lnSpc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0" y="9965178"/>
            <a:ext cx="16749095" cy="227034"/>
            <a:chOff x="0" y="0"/>
            <a:chExt cx="4411284" cy="5979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411284" cy="59795"/>
            </a:xfrm>
            <a:custGeom>
              <a:avLst/>
              <a:gdLst/>
              <a:ahLst/>
              <a:cxnLst/>
              <a:rect r="r" b="b" t="t" l="l"/>
              <a:pathLst>
                <a:path h="59795" w="4411284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769453" y="-14353"/>
            <a:ext cx="16749095" cy="227034"/>
            <a:chOff x="0" y="0"/>
            <a:chExt cx="4411284" cy="59795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411284" cy="59795"/>
            </a:xfrm>
            <a:custGeom>
              <a:avLst/>
              <a:gdLst/>
              <a:ahLst/>
              <a:cxnLst/>
              <a:rect r="r" b="b" t="t" l="l"/>
              <a:pathLst>
                <a:path h="59795" w="4411284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2597172" y="10078695"/>
            <a:ext cx="16749095" cy="227034"/>
            <a:chOff x="0" y="0"/>
            <a:chExt cx="4411284" cy="5979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4411284" cy="59795"/>
            </a:xfrm>
            <a:custGeom>
              <a:avLst/>
              <a:gdLst/>
              <a:ahLst/>
              <a:cxnLst/>
              <a:rect r="r" b="b" t="t" l="l"/>
              <a:pathLst>
                <a:path h="59795" w="4411284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197671" y="9670686"/>
            <a:ext cx="17236597" cy="227034"/>
            <a:chOff x="0" y="0"/>
            <a:chExt cx="4539680" cy="5979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4539680" cy="59795"/>
            </a:xfrm>
            <a:custGeom>
              <a:avLst/>
              <a:gdLst/>
              <a:ahLst/>
              <a:cxnLst/>
              <a:rect r="r" b="b" t="t" l="l"/>
              <a:pathLst>
                <a:path h="59795" w="4539680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-257746" y="393657"/>
            <a:ext cx="17236597" cy="227034"/>
            <a:chOff x="0" y="0"/>
            <a:chExt cx="4539680" cy="59795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539680" cy="59795"/>
            </a:xfrm>
            <a:custGeom>
              <a:avLst/>
              <a:gdLst/>
              <a:ahLst/>
              <a:cxnLst/>
              <a:rect r="r" b="b" t="t" l="l"/>
              <a:pathLst>
                <a:path h="59795" w="4539680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0537129" y="7966006"/>
            <a:ext cx="3464668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Education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A7DD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469050" y="1838275"/>
            <a:ext cx="9349900" cy="6452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79"/>
              </a:lnSpc>
            </a:pPr>
            <a:r>
              <a:rPr lang="en-US" b="true" sz="9199">
                <a:solidFill>
                  <a:srgbClr val="1E1E4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Ние сме ученици от 9 клас  и представяме: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CA6B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5400000">
            <a:off x="12953164" y="1206149"/>
            <a:ext cx="4303059" cy="4114800"/>
          </a:xfrm>
          <a:custGeom>
            <a:avLst/>
            <a:gdLst/>
            <a:ahLst/>
            <a:cxnLst/>
            <a:rect r="r" b="b" t="t" l="l"/>
            <a:pathLst>
              <a:path h="4114800" w="4303059">
                <a:moveTo>
                  <a:pt x="0" y="0"/>
                </a:moveTo>
                <a:lnTo>
                  <a:pt x="4303059" y="0"/>
                </a:lnTo>
                <a:lnTo>
                  <a:pt x="43030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777503" y="2278156"/>
            <a:ext cx="14714839" cy="50013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00"/>
              </a:lnSpc>
            </a:pPr>
            <a:r>
              <a:rPr lang="en-US" sz="4714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Визията на училището ни е: </a:t>
            </a:r>
          </a:p>
          <a:p>
            <a:pPr algn="ctr">
              <a:lnSpc>
                <a:spcPts val="6600"/>
              </a:lnSpc>
            </a:pPr>
          </a:p>
          <a:p>
            <a:pPr algn="ctr">
              <a:lnSpc>
                <a:spcPts val="6600"/>
              </a:lnSpc>
            </a:pPr>
            <a:r>
              <a:rPr lang="en-US" sz="4714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Интегриране на теорията, зелената енергия и реалната практика в подкрепа на професиите от утрешния ден.</a:t>
            </a:r>
          </a:p>
          <a:p>
            <a:pPr algn="ctr">
              <a:lnSpc>
                <a:spcPts val="660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029" r="0" b="-5074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82617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6990183" y="1302513"/>
            <a:ext cx="9861792" cy="4322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44"/>
              </a:lnSpc>
            </a:pPr>
            <a:r>
              <a:rPr lang="en-US" sz="5620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прилага се и Интегриран СТЕМ Модел</a:t>
            </a:r>
          </a:p>
          <a:p>
            <a:pPr algn="ctr">
              <a:lnSpc>
                <a:spcPts val="6744"/>
              </a:lnSpc>
            </a:pPr>
          </a:p>
          <a:p>
            <a:pPr algn="ctr">
              <a:lnSpc>
                <a:spcPts val="6744"/>
              </a:lnSpc>
            </a:pPr>
          </a:p>
          <a:p>
            <a:pPr algn="ctr">
              <a:lnSpc>
                <a:spcPts val="6744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2375570"/>
            <a:ext cx="9218012" cy="32866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94"/>
              </a:lnSpc>
            </a:pPr>
            <a:r>
              <a:rPr lang="en-US" sz="2710" b="true">
                <a:solidFill>
                  <a:srgbClr val="E8444C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Като ученици усвояваме теоретичните основи чрез</a:t>
            </a:r>
          </a:p>
          <a:p>
            <a:pPr algn="ctr">
              <a:lnSpc>
                <a:spcPts val="3794"/>
              </a:lnSpc>
            </a:pPr>
            <a:r>
              <a:rPr lang="en-US" sz="2710" b="true">
                <a:solidFill>
                  <a:srgbClr val="E8444C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з</a:t>
            </a:r>
            <a:r>
              <a:rPr lang="en-US" sz="2710" b="true">
                <a:solidFill>
                  <a:srgbClr val="E8444C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адълбочено изучаваме математика, информационни технологии, физика, химия и биология. Така изграждаме своето аналитично мислене и решаваме  сложни казуси.</a:t>
            </a:r>
          </a:p>
          <a:p>
            <a:pPr algn="ctr">
              <a:lnSpc>
                <a:spcPts val="3493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3217891" y="6264339"/>
            <a:ext cx="11852218" cy="2066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6"/>
              </a:lnSpc>
            </a:pPr>
            <a:r>
              <a:rPr lang="en-US" sz="299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Професионалната си практика осъществяваме в</a:t>
            </a:r>
          </a:p>
          <a:p>
            <a:pPr algn="ctr">
              <a:lnSpc>
                <a:spcPts val="4196"/>
              </a:lnSpc>
            </a:pPr>
            <a:r>
              <a:rPr lang="en-US" sz="299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р</a:t>
            </a:r>
            <a:r>
              <a:rPr lang="en-US" sz="299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еална работа с апаратура, създаване на детайли,  в партньорство с водещи компании от градската ни общност.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true" flipV="true" rot="0">
            <a:off x="13865094" y="5657803"/>
            <a:ext cx="3295637" cy="3487447"/>
          </a:xfrm>
          <a:custGeom>
            <a:avLst/>
            <a:gdLst/>
            <a:ahLst/>
            <a:cxnLst/>
            <a:rect r="r" b="b" t="t" l="l"/>
            <a:pathLst>
              <a:path h="3487447" w="3295637">
                <a:moveTo>
                  <a:pt x="3295638" y="3487447"/>
                </a:moveTo>
                <a:lnTo>
                  <a:pt x="0" y="3487447"/>
                </a:lnTo>
                <a:lnTo>
                  <a:pt x="0" y="0"/>
                </a:lnTo>
                <a:lnTo>
                  <a:pt x="3295638" y="0"/>
                </a:lnTo>
                <a:lnTo>
                  <a:pt x="3295638" y="3487447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44949" y="4380641"/>
            <a:ext cx="15018037" cy="3892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3"/>
              </a:lnSpc>
            </a:pPr>
            <a:r>
              <a:rPr lang="en-US" sz="3484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Наименованието му е "Център по природни науки, изследвания и иновации" на стойност 363 038 лв., реализиран по Националния план за възстановяване и устойчивост.</a:t>
            </a:r>
          </a:p>
          <a:p>
            <a:pPr algn="l">
              <a:lnSpc>
                <a:spcPts val="3833"/>
              </a:lnSpc>
            </a:pPr>
          </a:p>
          <a:p>
            <a:pPr algn="l">
              <a:lnSpc>
                <a:spcPts val="3833"/>
              </a:lnSpc>
            </a:pPr>
            <a:r>
              <a:rPr lang="en-US" sz="3484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Центърът осигурява достъп до модерно дигитално оборудване,  лабораторни симулации, специализиран софтуер и нови условия за изследователска дейност на учениците ни.</a:t>
            </a:r>
          </a:p>
          <a:p>
            <a:pPr algn="l">
              <a:lnSpc>
                <a:spcPts val="3833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4366637" y="1403169"/>
            <a:ext cx="9300675" cy="2669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82"/>
              </a:lnSpc>
            </a:pPr>
            <a:r>
              <a:rPr lang="en-US" sz="5735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Какво е значението на  Новият ни STEM Център?</a:t>
            </a:r>
          </a:p>
          <a:p>
            <a:pPr algn="ctr">
              <a:lnSpc>
                <a:spcPts val="6882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029" r="0" b="-5074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5177233" y="1383038"/>
            <a:ext cx="11750614" cy="2981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55"/>
              </a:lnSpc>
            </a:pPr>
            <a:r>
              <a:rPr lang="en-US" sz="6046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Основните Направления на стем центъра</a:t>
            </a:r>
          </a:p>
          <a:p>
            <a:pPr algn="ctr">
              <a:lnSpc>
                <a:spcPts val="8695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true" rot="0">
            <a:off x="1141750" y="5391493"/>
            <a:ext cx="3547300" cy="3753756"/>
          </a:xfrm>
          <a:custGeom>
            <a:avLst/>
            <a:gdLst/>
            <a:ahLst/>
            <a:cxnLst/>
            <a:rect r="r" b="b" t="t" l="l"/>
            <a:pathLst>
              <a:path h="3753756" w="3547300">
                <a:moveTo>
                  <a:pt x="0" y="3753757"/>
                </a:moveTo>
                <a:lnTo>
                  <a:pt x="3547300" y="3753757"/>
                </a:lnTo>
                <a:lnTo>
                  <a:pt x="3547300" y="0"/>
                </a:lnTo>
                <a:lnTo>
                  <a:pt x="0" y="0"/>
                </a:lnTo>
                <a:lnTo>
                  <a:pt x="0" y="3753757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838461" y="3091907"/>
            <a:ext cx="11348956" cy="46688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37"/>
              </a:lnSpc>
            </a:pPr>
          </a:p>
          <a:p>
            <a:pPr algn="l">
              <a:lnSpc>
                <a:spcPts val="2837"/>
              </a:lnSpc>
            </a:pPr>
            <a:r>
              <a:rPr lang="en-US" sz="2579" b="true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Математика и информатика</a:t>
            </a:r>
          </a:p>
          <a:p>
            <a:pPr algn="l">
              <a:lnSpc>
                <a:spcPts val="2837"/>
              </a:lnSpc>
            </a:pPr>
            <a:r>
              <a:rPr lang="en-US" sz="257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Икономическа информатика, математика, програмиране и маркетинг дейности за дигиталната икономика.</a:t>
            </a:r>
          </a:p>
          <a:p>
            <a:pPr algn="l">
              <a:lnSpc>
                <a:spcPts val="2837"/>
              </a:lnSpc>
            </a:pPr>
          </a:p>
          <a:p>
            <a:pPr algn="l">
              <a:lnSpc>
                <a:spcPts val="2837"/>
              </a:lnSpc>
            </a:pPr>
            <a:r>
              <a:rPr lang="en-US" sz="2579" b="true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Електротехника и физика</a:t>
            </a:r>
          </a:p>
          <a:p>
            <a:pPr algn="l">
              <a:lnSpc>
                <a:spcPts val="2837"/>
              </a:lnSpc>
            </a:pPr>
            <a:r>
              <a:rPr lang="en-US" sz="257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Физика и приложна електротехника, запознаване със закона на Ом за веригата:</a:t>
            </a:r>
          </a:p>
          <a:p>
            <a:pPr algn="l">
              <a:lnSpc>
                <a:spcPts val="2837"/>
              </a:lnSpc>
            </a:pPr>
          </a:p>
          <a:p>
            <a:pPr algn="l">
              <a:lnSpc>
                <a:spcPts val="2837"/>
              </a:lnSpc>
            </a:pPr>
            <a:r>
              <a:rPr lang="en-US" sz="2579" b="true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Природни науки</a:t>
            </a:r>
          </a:p>
          <a:p>
            <a:pPr algn="l">
              <a:lnSpc>
                <a:spcPts val="2837"/>
              </a:lnSpc>
            </a:pPr>
            <a:r>
              <a:rPr lang="en-US" sz="257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Изследване на растителния свят, озеленяване, зелена енергия и устойчиви еко практики.</a:t>
            </a:r>
          </a:p>
          <a:p>
            <a:pPr algn="l">
              <a:lnSpc>
                <a:spcPts val="2837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true" flipV="false" rot="0">
            <a:off x="13957935" y="1137672"/>
            <a:ext cx="3188038" cy="3282408"/>
          </a:xfrm>
          <a:custGeom>
            <a:avLst/>
            <a:gdLst/>
            <a:ahLst/>
            <a:cxnLst/>
            <a:rect r="r" b="b" t="t" l="l"/>
            <a:pathLst>
              <a:path h="3282408" w="3188038">
                <a:moveTo>
                  <a:pt x="3188039" y="0"/>
                </a:moveTo>
                <a:lnTo>
                  <a:pt x="0" y="0"/>
                </a:lnTo>
                <a:lnTo>
                  <a:pt x="0" y="3282408"/>
                </a:lnTo>
                <a:lnTo>
                  <a:pt x="3188039" y="3282408"/>
                </a:lnTo>
                <a:lnTo>
                  <a:pt x="318803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true" rot="0">
            <a:off x="1139991" y="6590858"/>
            <a:ext cx="2678706" cy="2561513"/>
          </a:xfrm>
          <a:custGeom>
            <a:avLst/>
            <a:gdLst/>
            <a:ahLst/>
            <a:cxnLst/>
            <a:rect r="r" b="b" t="t" l="l"/>
            <a:pathLst>
              <a:path h="2561513" w="2678706">
                <a:moveTo>
                  <a:pt x="0" y="2561513"/>
                </a:moveTo>
                <a:lnTo>
                  <a:pt x="2678706" y="2561513"/>
                </a:lnTo>
                <a:lnTo>
                  <a:pt x="2678706" y="0"/>
                </a:lnTo>
                <a:lnTo>
                  <a:pt x="0" y="0"/>
                </a:lnTo>
                <a:lnTo>
                  <a:pt x="0" y="256151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601729" y="4310176"/>
            <a:ext cx="14735328" cy="32918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6"/>
              </a:lnSpc>
            </a:pPr>
            <a:r>
              <a:rPr lang="en-US" sz="29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Гордост за ПГ "Петър Парчевич" е успешното обучение на трима наши учители в Световната организация за ядрени изследвания (ЦЕРН) в Женева, Швейцария.</a:t>
            </a:r>
          </a:p>
          <a:p>
            <a:pPr algn="l">
              <a:lnSpc>
                <a:spcPts val="3246"/>
              </a:lnSpc>
            </a:pPr>
          </a:p>
          <a:p>
            <a:pPr algn="l">
              <a:lnSpc>
                <a:spcPts val="3246"/>
              </a:lnSpc>
            </a:pPr>
            <a:r>
              <a:rPr lang="en-US" sz="295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Сред преминалите това престижно обучение по Национална програма са Пенка Карпарова, Елена Райчева и Деяна Загорчева. Те обогатиха своя опит по ядрена физика, ускоряване на частици и авангардни СТЕМ методики.</a:t>
            </a:r>
          </a:p>
          <a:p>
            <a:pPr algn="l">
              <a:lnSpc>
                <a:spcPts val="3246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306323" y="1496380"/>
            <a:ext cx="12286296" cy="3590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0"/>
              </a:lnSpc>
            </a:pPr>
            <a:r>
              <a:rPr lang="en-US" sz="4600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за да се генерира идеята за създаване на стем центъра, учителите ни преминаха Квалификация в  ЦЕРН</a:t>
            </a:r>
          </a:p>
          <a:p>
            <a:pPr algn="ctr">
              <a:lnSpc>
                <a:spcPts val="1151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029" r="0" b="-5074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728670" y="1466850"/>
            <a:ext cx="16416575" cy="3233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19"/>
              </a:lnSpc>
            </a:pPr>
            <a:r>
              <a:rPr lang="en-US" sz="6933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началото беше свързано с Внедряване на Зелената Енергия  в училище</a:t>
            </a:r>
          </a:p>
          <a:p>
            <a:pPr algn="ctr">
              <a:lnSpc>
                <a:spcPts val="8319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354093" y="3894595"/>
            <a:ext cx="13843828" cy="4725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86"/>
              </a:lnSpc>
            </a:pPr>
            <a:r>
              <a:rPr lang="en-US" sz="3078" b="true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Чрез реализиране на проект Ветрогенератор</a:t>
            </a:r>
          </a:p>
          <a:p>
            <a:pPr algn="l">
              <a:lnSpc>
                <a:spcPts val="3386"/>
              </a:lnSpc>
            </a:pPr>
          </a:p>
          <a:p>
            <a:pPr algn="l">
              <a:lnSpc>
                <a:spcPts val="3386"/>
              </a:lnSpc>
            </a:pPr>
            <a:r>
              <a:rPr lang="en-US" sz="3078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Ветрогенераторът е създаден от екип от учители и ученици в ПГ "Петър Парчевич". Той демонстрира реалното производство на екологично чиста енергия от вятъра.</a:t>
            </a:r>
          </a:p>
          <a:p>
            <a:pPr algn="l">
              <a:lnSpc>
                <a:spcPts val="3386"/>
              </a:lnSpc>
            </a:pPr>
            <a:r>
              <a:rPr lang="en-US" sz="3078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Този изключителен СТЕМ макет спечели престижното второ място в националния конкурс “Градолюбители”, финансиран от Британското посолство и вестник “Капитал”, доказвайки креативността, инженерното мислене и синергията между преподаватели и ученици в нашата гимназия.</a:t>
            </a:r>
          </a:p>
          <a:p>
            <a:pPr algn="l">
              <a:lnSpc>
                <a:spcPts val="3386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9619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347694" y="1354463"/>
            <a:ext cx="14654114" cy="42011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843"/>
              </a:lnSpc>
            </a:pPr>
            <a:r>
              <a:rPr lang="en-US" sz="9036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следва създаване на Енергизирана Класна Стая</a:t>
            </a:r>
          </a:p>
          <a:p>
            <a:pPr algn="ctr">
              <a:lnSpc>
                <a:spcPts val="10843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3548402" y="4400775"/>
            <a:ext cx="10910113" cy="3868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0"/>
              </a:lnSpc>
            </a:pPr>
            <a:r>
              <a:rPr lang="en-US" sz="308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Иновативната класна стая на открито е създадена изцяло по съвместен проект на нашия мотивиран екип от ученици и учители.</a:t>
            </a:r>
          </a:p>
          <a:p>
            <a:pPr algn="l">
              <a:lnSpc>
                <a:spcPts val="3390"/>
              </a:lnSpc>
            </a:pPr>
            <a:r>
              <a:rPr lang="en-US" sz="308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Проектът получи подкрепа и финансиране от ПУДООС за пълно енергизиране на пространството чрез чисти източници. Това е съвременно зелено пространство за учене сред природата, в което учениците изучават нагледно физичните закони и екологията.</a:t>
            </a:r>
          </a:p>
          <a:p>
            <a:pPr algn="l">
              <a:lnSpc>
                <a:spcPts val="3390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A7DD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7500191" y="1454566"/>
            <a:ext cx="7936840" cy="30249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94"/>
              </a:lnSpc>
            </a:pPr>
            <a:r>
              <a:rPr lang="en-US" sz="6495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Инвестициите в Новия STEM Център</a:t>
            </a:r>
          </a:p>
          <a:p>
            <a:pPr algn="ctr">
              <a:lnSpc>
                <a:spcPts val="7794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581618" y="3873971"/>
            <a:ext cx="9124764" cy="4725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0"/>
              </a:lnSpc>
            </a:pPr>
          </a:p>
          <a:p>
            <a:pPr algn="l" marL="665457" indent="-332728" lvl="1">
              <a:lnSpc>
                <a:spcPts val="3390"/>
              </a:lnSpc>
              <a:buFont typeface="Arial"/>
              <a:buChar char="•"/>
            </a:pPr>
            <a:r>
              <a:rPr lang="en-US" sz="308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Дигитални технологии и компютърна техника (45%)</a:t>
            </a:r>
          </a:p>
          <a:p>
            <a:pPr algn="l">
              <a:lnSpc>
                <a:spcPts val="3390"/>
              </a:lnSpc>
            </a:pPr>
          </a:p>
          <a:p>
            <a:pPr algn="l" marL="665457" indent="-332728" lvl="1">
              <a:lnSpc>
                <a:spcPts val="3390"/>
              </a:lnSpc>
              <a:buFont typeface="Arial"/>
              <a:buChar char="•"/>
            </a:pPr>
            <a:r>
              <a:rPr lang="en-US" sz="308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Специализирани лабораторни уреди и микроскопи (30%)</a:t>
            </a:r>
          </a:p>
          <a:p>
            <a:pPr algn="l">
              <a:lnSpc>
                <a:spcPts val="3390"/>
              </a:lnSpc>
            </a:pPr>
          </a:p>
          <a:p>
            <a:pPr algn="l" marL="665457" indent="-332728" lvl="1">
              <a:lnSpc>
                <a:spcPts val="3390"/>
              </a:lnSpc>
              <a:buFont typeface="Arial"/>
              <a:buChar char="•"/>
            </a:pPr>
            <a:r>
              <a:rPr lang="en-US" sz="308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Образователен СТЕМ софтуер (15%)</a:t>
            </a:r>
          </a:p>
          <a:p>
            <a:pPr algn="l">
              <a:lnSpc>
                <a:spcPts val="3390"/>
              </a:lnSpc>
            </a:pPr>
          </a:p>
          <a:p>
            <a:pPr algn="l" marL="665457" indent="-332728" lvl="1">
              <a:lnSpc>
                <a:spcPts val="3390"/>
              </a:lnSpc>
              <a:buFont typeface="Arial"/>
              <a:buChar char="•"/>
            </a:pPr>
            <a:r>
              <a:rPr lang="en-US" sz="308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Обновяване и обзавеждане на залите (10%)</a:t>
            </a:r>
          </a:p>
          <a:p>
            <a:pPr algn="l">
              <a:lnSpc>
                <a:spcPts val="3390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029" r="0" b="-5074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5657725" cy="28687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57726" cy="2868706"/>
            </a:xfrm>
            <a:custGeom>
              <a:avLst/>
              <a:gdLst/>
              <a:ahLst/>
              <a:cxnLst/>
              <a:rect r="r" b="b" t="t" l="l"/>
              <a:pathLst>
                <a:path h="2868706" w="5657726">
                  <a:moveTo>
                    <a:pt x="0" y="0"/>
                  </a:moveTo>
                  <a:lnTo>
                    <a:pt x="5657726" y="0"/>
                  </a:lnTo>
                  <a:lnTo>
                    <a:pt x="5657726" y="2868706"/>
                  </a:lnTo>
                  <a:lnTo>
                    <a:pt x="0" y="2868706"/>
                  </a:lnTo>
                  <a:close/>
                </a:path>
              </a:pathLst>
            </a:custGeom>
            <a:solidFill>
              <a:srgbClr val="FFFFFF"/>
            </a:solidFill>
            <a:ln w="952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57725" cy="28877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0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434618" y="5181600"/>
            <a:ext cx="13039658" cy="22610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41"/>
              </a:lnSpc>
            </a:pPr>
            <a:r>
              <a:rPr lang="en-US" sz="403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В училище се учим да се справяме с предизвикателствата на новото време, а</a:t>
            </a:r>
          </a:p>
          <a:p>
            <a:pPr algn="ctr">
              <a:lnSpc>
                <a:spcPts val="4441"/>
              </a:lnSpc>
            </a:pPr>
            <a:r>
              <a:rPr lang="en-US" sz="403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STEM науките ни дават инструментите да променим света около нас.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16456" y="1346664"/>
            <a:ext cx="14458353" cy="3451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94"/>
              </a:lnSpc>
            </a:pPr>
            <a:r>
              <a:rPr lang="en-US" sz="7411">
                <a:solidFill>
                  <a:srgbClr val="E8444C"/>
                </a:solidFill>
                <a:latin typeface="Scripter"/>
                <a:ea typeface="Scripter"/>
                <a:cs typeface="Scripter"/>
                <a:sym typeface="Scripter"/>
              </a:rPr>
              <a:t>завършваме с Нашата Училищна Философия</a:t>
            </a:r>
          </a:p>
          <a:p>
            <a:pPr algn="ctr">
              <a:lnSpc>
                <a:spcPts val="8894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DAHMJkW2b9Q</dc:identifier>
  <dcterms:modified xsi:type="dcterms:W3CDTF">2011-08-01T06:04:30Z</dcterms:modified>
  <cp:revision>1</cp:revision>
  <dc:title>ПГ "Петър Парчевич" - РаковскиСТЕМ НАУКИТЕ И БЪДЕЩЕТО Иновативни подходи, технологии и професионална подготовка за развитието на младите таланти в съвременния свят.</dc:title>
</cp:coreProperties>
</file>